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58" r:id="rId4"/>
    <p:sldId id="257" r:id="rId5"/>
    <p:sldId id="259" r:id="rId6"/>
    <p:sldId id="263" r:id="rId7"/>
    <p:sldId id="264" r:id="rId8"/>
    <p:sldId id="275" r:id="rId9"/>
    <p:sldId id="268" r:id="rId10"/>
    <p:sldId id="269" r:id="rId11"/>
    <p:sldId id="270" r:id="rId12"/>
    <p:sldId id="271" r:id="rId13"/>
    <p:sldId id="272" r:id="rId14"/>
    <p:sldId id="273" r:id="rId15"/>
    <p:sldId id="274" r:id="rId16"/>
    <p:sldId id="276" r:id="rId17"/>
    <p:sldId id="265" r:id="rId18"/>
    <p:sldId id="266" r:id="rId19"/>
    <p:sldId id="267" r:id="rId20"/>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8DFB106-2E2D-3343-2A2A-0D9AAAD142C7}" name="ilse Zandbergen" initials="iz" userId="ilse Zandbergen" providerId="Non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48"/>
    <p:restoredTop sz="94694"/>
  </p:normalViewPr>
  <p:slideViewPr>
    <p:cSldViewPr snapToGrid="0">
      <p:cViewPr varScale="1">
        <p:scale>
          <a:sx n="96" d="100"/>
          <a:sy n="96" d="100"/>
        </p:scale>
        <p:origin x="200" y="7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svg>
</file>

<file path=ppt/media/image2.png>
</file>

<file path=ppt/media/image3.png>
</file>

<file path=ppt/media/image4.sv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EF52965-D7D2-FE00-2DB8-A4C0E5251348}"/>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p>
        </p:txBody>
      </p:sp>
      <p:sp>
        <p:nvSpPr>
          <p:cNvPr id="3" name="Ondertitel 2">
            <a:extLst>
              <a:ext uri="{FF2B5EF4-FFF2-40B4-BE49-F238E27FC236}">
                <a16:creationId xmlns:a16="http://schemas.microsoft.com/office/drawing/2014/main" id="{D8307FA8-7E3F-35E3-0ABF-97049476BD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p>
        </p:txBody>
      </p:sp>
      <p:sp>
        <p:nvSpPr>
          <p:cNvPr id="4" name="Tijdelijke aanduiding voor datum 3">
            <a:extLst>
              <a:ext uri="{FF2B5EF4-FFF2-40B4-BE49-F238E27FC236}">
                <a16:creationId xmlns:a16="http://schemas.microsoft.com/office/drawing/2014/main" id="{113415DA-A2A9-81CA-EB24-F1B0FD46BC23}"/>
              </a:ext>
            </a:extLst>
          </p:cNvPr>
          <p:cNvSpPr>
            <a:spLocks noGrp="1"/>
          </p:cNvSpPr>
          <p:nvPr>
            <p:ph type="dt" sz="half" idx="10"/>
          </p:nvPr>
        </p:nvSpPr>
        <p:spPr/>
        <p:txBody>
          <a:bodyPr/>
          <a:lstStyle/>
          <a:p>
            <a:fld id="{5A458856-49AB-994F-BE76-F600D3294EB9}" type="datetimeFigureOut">
              <a:rPr lang="nl-NL" smtClean="0"/>
              <a:t>10-09-2024</a:t>
            </a:fld>
            <a:endParaRPr lang="nl-NL"/>
          </a:p>
        </p:txBody>
      </p:sp>
      <p:sp>
        <p:nvSpPr>
          <p:cNvPr id="5" name="Tijdelijke aanduiding voor voettekst 4">
            <a:extLst>
              <a:ext uri="{FF2B5EF4-FFF2-40B4-BE49-F238E27FC236}">
                <a16:creationId xmlns:a16="http://schemas.microsoft.com/office/drawing/2014/main" id="{1424FD99-B806-596F-767A-3E09264FF249}"/>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3932413D-8AA5-E930-5BE9-CBF88BF894C0}"/>
              </a:ext>
            </a:extLst>
          </p:cNvPr>
          <p:cNvSpPr>
            <a:spLocks noGrp="1"/>
          </p:cNvSpPr>
          <p:nvPr>
            <p:ph type="sldNum" sz="quarter" idx="12"/>
          </p:nvPr>
        </p:nvSpPr>
        <p:spPr/>
        <p:txBody>
          <a:bodyPr/>
          <a:lstStyle/>
          <a:p>
            <a:fld id="{7956A62D-1649-2043-A0CA-FB93A6501866}" type="slidenum">
              <a:rPr lang="nl-NL" smtClean="0"/>
              <a:t>‹nr.›</a:t>
            </a:fld>
            <a:endParaRPr lang="nl-NL"/>
          </a:p>
        </p:txBody>
      </p:sp>
    </p:spTree>
    <p:extLst>
      <p:ext uri="{BB962C8B-B14F-4D97-AF65-F5344CB8AC3E}">
        <p14:creationId xmlns:p14="http://schemas.microsoft.com/office/powerpoint/2010/main" val="852129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08FB502-3B82-C17A-1034-3603E7370D60}"/>
              </a:ext>
            </a:extLst>
          </p:cNvPr>
          <p:cNvSpPr>
            <a:spLocks noGrp="1"/>
          </p:cNvSpPr>
          <p:nvPr>
            <p:ph type="title"/>
          </p:nvPr>
        </p:nvSpPr>
        <p:spPr/>
        <p:txBody>
          <a:bodyPr/>
          <a:lstStyle/>
          <a:p>
            <a:r>
              <a:rPr lang="nl-NL"/>
              <a:t>Klik om stijl te bewerken</a:t>
            </a:r>
          </a:p>
        </p:txBody>
      </p:sp>
      <p:sp>
        <p:nvSpPr>
          <p:cNvPr id="3" name="Tijdelijke aanduiding voor verticale tekst 2">
            <a:extLst>
              <a:ext uri="{FF2B5EF4-FFF2-40B4-BE49-F238E27FC236}">
                <a16:creationId xmlns:a16="http://schemas.microsoft.com/office/drawing/2014/main" id="{C9DB1BEB-C9D4-C8D2-E95C-438139A154D6}"/>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5934C410-5D7C-9291-54C9-68019B9F03A3}"/>
              </a:ext>
            </a:extLst>
          </p:cNvPr>
          <p:cNvSpPr>
            <a:spLocks noGrp="1"/>
          </p:cNvSpPr>
          <p:nvPr>
            <p:ph type="dt" sz="half" idx="10"/>
          </p:nvPr>
        </p:nvSpPr>
        <p:spPr/>
        <p:txBody>
          <a:bodyPr/>
          <a:lstStyle/>
          <a:p>
            <a:fld id="{5A458856-49AB-994F-BE76-F600D3294EB9}" type="datetimeFigureOut">
              <a:rPr lang="nl-NL" smtClean="0"/>
              <a:t>10-09-2024</a:t>
            </a:fld>
            <a:endParaRPr lang="nl-NL"/>
          </a:p>
        </p:txBody>
      </p:sp>
      <p:sp>
        <p:nvSpPr>
          <p:cNvPr id="5" name="Tijdelijke aanduiding voor voettekst 4">
            <a:extLst>
              <a:ext uri="{FF2B5EF4-FFF2-40B4-BE49-F238E27FC236}">
                <a16:creationId xmlns:a16="http://schemas.microsoft.com/office/drawing/2014/main" id="{A750E998-1C44-D694-91EA-8705439B7D80}"/>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9605E6F-B6FF-BC02-9098-F86A15464584}"/>
              </a:ext>
            </a:extLst>
          </p:cNvPr>
          <p:cNvSpPr>
            <a:spLocks noGrp="1"/>
          </p:cNvSpPr>
          <p:nvPr>
            <p:ph type="sldNum" sz="quarter" idx="12"/>
          </p:nvPr>
        </p:nvSpPr>
        <p:spPr/>
        <p:txBody>
          <a:bodyPr/>
          <a:lstStyle/>
          <a:p>
            <a:fld id="{7956A62D-1649-2043-A0CA-FB93A6501866}" type="slidenum">
              <a:rPr lang="nl-NL" smtClean="0"/>
              <a:t>‹nr.›</a:t>
            </a:fld>
            <a:endParaRPr lang="nl-NL"/>
          </a:p>
        </p:txBody>
      </p:sp>
    </p:spTree>
    <p:extLst>
      <p:ext uri="{BB962C8B-B14F-4D97-AF65-F5344CB8AC3E}">
        <p14:creationId xmlns:p14="http://schemas.microsoft.com/office/powerpoint/2010/main" val="9070752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666E96FA-A819-53B2-A2E9-D286E47EB522}"/>
              </a:ext>
            </a:extLst>
          </p:cNvPr>
          <p:cNvSpPr>
            <a:spLocks noGrp="1"/>
          </p:cNvSpPr>
          <p:nvPr>
            <p:ph type="title" orient="vert"/>
          </p:nvPr>
        </p:nvSpPr>
        <p:spPr>
          <a:xfrm>
            <a:off x="8724900" y="365125"/>
            <a:ext cx="2628900" cy="5811838"/>
          </a:xfrm>
        </p:spPr>
        <p:txBody>
          <a:bodyPr vert="eaVert"/>
          <a:lstStyle/>
          <a:p>
            <a:r>
              <a:rPr lang="nl-NL"/>
              <a:t>Klik om stijl te bewerken</a:t>
            </a:r>
          </a:p>
        </p:txBody>
      </p:sp>
      <p:sp>
        <p:nvSpPr>
          <p:cNvPr id="3" name="Tijdelijke aanduiding voor verticale tekst 2">
            <a:extLst>
              <a:ext uri="{FF2B5EF4-FFF2-40B4-BE49-F238E27FC236}">
                <a16:creationId xmlns:a16="http://schemas.microsoft.com/office/drawing/2014/main" id="{0181EB5B-2A29-E312-DB68-9126F4F12AEA}"/>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FC3A4B55-5226-AEFD-BEC2-545446B58D49}"/>
              </a:ext>
            </a:extLst>
          </p:cNvPr>
          <p:cNvSpPr>
            <a:spLocks noGrp="1"/>
          </p:cNvSpPr>
          <p:nvPr>
            <p:ph type="dt" sz="half" idx="10"/>
          </p:nvPr>
        </p:nvSpPr>
        <p:spPr/>
        <p:txBody>
          <a:bodyPr/>
          <a:lstStyle/>
          <a:p>
            <a:fld id="{5A458856-49AB-994F-BE76-F600D3294EB9}" type="datetimeFigureOut">
              <a:rPr lang="nl-NL" smtClean="0"/>
              <a:t>10-09-2024</a:t>
            </a:fld>
            <a:endParaRPr lang="nl-NL"/>
          </a:p>
        </p:txBody>
      </p:sp>
      <p:sp>
        <p:nvSpPr>
          <p:cNvPr id="5" name="Tijdelijke aanduiding voor voettekst 4">
            <a:extLst>
              <a:ext uri="{FF2B5EF4-FFF2-40B4-BE49-F238E27FC236}">
                <a16:creationId xmlns:a16="http://schemas.microsoft.com/office/drawing/2014/main" id="{0F51FDED-608F-C366-AA41-2C072749C5E5}"/>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C4263E16-279E-87E7-0047-577D176511A8}"/>
              </a:ext>
            </a:extLst>
          </p:cNvPr>
          <p:cNvSpPr>
            <a:spLocks noGrp="1"/>
          </p:cNvSpPr>
          <p:nvPr>
            <p:ph type="sldNum" sz="quarter" idx="12"/>
          </p:nvPr>
        </p:nvSpPr>
        <p:spPr/>
        <p:txBody>
          <a:bodyPr/>
          <a:lstStyle/>
          <a:p>
            <a:fld id="{7956A62D-1649-2043-A0CA-FB93A6501866}" type="slidenum">
              <a:rPr lang="nl-NL" smtClean="0"/>
              <a:t>‹nr.›</a:t>
            </a:fld>
            <a:endParaRPr lang="nl-NL"/>
          </a:p>
        </p:txBody>
      </p:sp>
    </p:spTree>
    <p:extLst>
      <p:ext uri="{BB962C8B-B14F-4D97-AF65-F5344CB8AC3E}">
        <p14:creationId xmlns:p14="http://schemas.microsoft.com/office/powerpoint/2010/main" val="1326674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D7E5EC-7FD1-01B7-0269-31A10C0516C2}"/>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D2D0448F-BD8B-5A67-D493-593C1B890FE3}"/>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F1B6D23C-CA93-94D9-47D0-F096BF9A876C}"/>
              </a:ext>
            </a:extLst>
          </p:cNvPr>
          <p:cNvSpPr>
            <a:spLocks noGrp="1"/>
          </p:cNvSpPr>
          <p:nvPr>
            <p:ph type="dt" sz="half" idx="10"/>
          </p:nvPr>
        </p:nvSpPr>
        <p:spPr/>
        <p:txBody>
          <a:bodyPr/>
          <a:lstStyle/>
          <a:p>
            <a:fld id="{5A458856-49AB-994F-BE76-F600D3294EB9}" type="datetimeFigureOut">
              <a:rPr lang="nl-NL" smtClean="0"/>
              <a:t>10-09-2024</a:t>
            </a:fld>
            <a:endParaRPr lang="nl-NL"/>
          </a:p>
        </p:txBody>
      </p:sp>
      <p:sp>
        <p:nvSpPr>
          <p:cNvPr id="5" name="Tijdelijke aanduiding voor voettekst 4">
            <a:extLst>
              <a:ext uri="{FF2B5EF4-FFF2-40B4-BE49-F238E27FC236}">
                <a16:creationId xmlns:a16="http://schemas.microsoft.com/office/drawing/2014/main" id="{21D60372-F297-DCB6-ADA0-D01DAD5979D5}"/>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7CEE7329-7EB3-E9C7-EFED-CE07C5C010A0}"/>
              </a:ext>
            </a:extLst>
          </p:cNvPr>
          <p:cNvSpPr>
            <a:spLocks noGrp="1"/>
          </p:cNvSpPr>
          <p:nvPr>
            <p:ph type="sldNum" sz="quarter" idx="12"/>
          </p:nvPr>
        </p:nvSpPr>
        <p:spPr/>
        <p:txBody>
          <a:bodyPr/>
          <a:lstStyle/>
          <a:p>
            <a:fld id="{7956A62D-1649-2043-A0CA-FB93A6501866}" type="slidenum">
              <a:rPr lang="nl-NL" smtClean="0"/>
              <a:t>‹nr.›</a:t>
            </a:fld>
            <a:endParaRPr lang="nl-NL"/>
          </a:p>
        </p:txBody>
      </p:sp>
    </p:spTree>
    <p:extLst>
      <p:ext uri="{BB962C8B-B14F-4D97-AF65-F5344CB8AC3E}">
        <p14:creationId xmlns:p14="http://schemas.microsoft.com/office/powerpoint/2010/main" val="2732426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80B12C2-A134-555D-EAA8-0CEA2F2C109F}"/>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p>
        </p:txBody>
      </p:sp>
      <p:sp>
        <p:nvSpPr>
          <p:cNvPr id="3" name="Tijdelijke aanduiding voor tekst 2">
            <a:extLst>
              <a:ext uri="{FF2B5EF4-FFF2-40B4-BE49-F238E27FC236}">
                <a16:creationId xmlns:a16="http://schemas.microsoft.com/office/drawing/2014/main" id="{DF5D4657-81F5-F777-F7C1-6A9DAA4FF95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4D47FBD7-B229-6B10-B0A6-9B91E96615F5}"/>
              </a:ext>
            </a:extLst>
          </p:cNvPr>
          <p:cNvSpPr>
            <a:spLocks noGrp="1"/>
          </p:cNvSpPr>
          <p:nvPr>
            <p:ph type="dt" sz="half" idx="10"/>
          </p:nvPr>
        </p:nvSpPr>
        <p:spPr/>
        <p:txBody>
          <a:bodyPr/>
          <a:lstStyle/>
          <a:p>
            <a:fld id="{5A458856-49AB-994F-BE76-F600D3294EB9}" type="datetimeFigureOut">
              <a:rPr lang="nl-NL" smtClean="0"/>
              <a:t>10-09-2024</a:t>
            </a:fld>
            <a:endParaRPr lang="nl-NL"/>
          </a:p>
        </p:txBody>
      </p:sp>
      <p:sp>
        <p:nvSpPr>
          <p:cNvPr id="5" name="Tijdelijke aanduiding voor voettekst 4">
            <a:extLst>
              <a:ext uri="{FF2B5EF4-FFF2-40B4-BE49-F238E27FC236}">
                <a16:creationId xmlns:a16="http://schemas.microsoft.com/office/drawing/2014/main" id="{66F22310-F781-0663-F824-301B0ECBF605}"/>
              </a:ext>
            </a:extLst>
          </p:cNvPr>
          <p:cNvSpPr>
            <a:spLocks noGrp="1"/>
          </p:cNvSpPr>
          <p:nvPr>
            <p:ph type="ftr" sz="quarter" idx="11"/>
          </p:nvPr>
        </p:nvSpPr>
        <p:spPr/>
        <p:txBody>
          <a:bodyPr/>
          <a:lstStyle/>
          <a:p>
            <a:endParaRPr lang="nl-NL"/>
          </a:p>
        </p:txBody>
      </p:sp>
      <p:sp>
        <p:nvSpPr>
          <p:cNvPr id="6" name="Tijdelijke aanduiding voor dianummer 5">
            <a:extLst>
              <a:ext uri="{FF2B5EF4-FFF2-40B4-BE49-F238E27FC236}">
                <a16:creationId xmlns:a16="http://schemas.microsoft.com/office/drawing/2014/main" id="{DA7FDE1C-3431-DDD1-3BE2-1ED1BDD3E35C}"/>
              </a:ext>
            </a:extLst>
          </p:cNvPr>
          <p:cNvSpPr>
            <a:spLocks noGrp="1"/>
          </p:cNvSpPr>
          <p:nvPr>
            <p:ph type="sldNum" sz="quarter" idx="12"/>
          </p:nvPr>
        </p:nvSpPr>
        <p:spPr/>
        <p:txBody>
          <a:bodyPr/>
          <a:lstStyle/>
          <a:p>
            <a:fld id="{7956A62D-1649-2043-A0CA-FB93A6501866}" type="slidenum">
              <a:rPr lang="nl-NL" smtClean="0"/>
              <a:t>‹nr.›</a:t>
            </a:fld>
            <a:endParaRPr lang="nl-NL"/>
          </a:p>
        </p:txBody>
      </p:sp>
    </p:spTree>
    <p:extLst>
      <p:ext uri="{BB962C8B-B14F-4D97-AF65-F5344CB8AC3E}">
        <p14:creationId xmlns:p14="http://schemas.microsoft.com/office/powerpoint/2010/main" val="1851619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5D1CE32-234B-3B8C-BE5A-6E180F8B65F8}"/>
              </a:ext>
            </a:extLst>
          </p:cNvPr>
          <p:cNvSpPr>
            <a:spLocks noGrp="1"/>
          </p:cNvSpPr>
          <p:nvPr>
            <p:ph type="title"/>
          </p:nvPr>
        </p:nvSpPr>
        <p:spPr/>
        <p:txBody>
          <a:bodyPr/>
          <a:lstStyle/>
          <a:p>
            <a:r>
              <a:rPr lang="nl-NL"/>
              <a:t>Klik om stijl te bewerken</a:t>
            </a:r>
          </a:p>
        </p:txBody>
      </p:sp>
      <p:sp>
        <p:nvSpPr>
          <p:cNvPr id="3" name="Tijdelijke aanduiding voor inhoud 2">
            <a:extLst>
              <a:ext uri="{FF2B5EF4-FFF2-40B4-BE49-F238E27FC236}">
                <a16:creationId xmlns:a16="http://schemas.microsoft.com/office/drawing/2014/main" id="{34005C01-9345-E110-EE93-E227BDF6A04F}"/>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a:extLst>
              <a:ext uri="{FF2B5EF4-FFF2-40B4-BE49-F238E27FC236}">
                <a16:creationId xmlns:a16="http://schemas.microsoft.com/office/drawing/2014/main" id="{72C65970-F344-5891-2250-32F65647F008}"/>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a:extLst>
              <a:ext uri="{FF2B5EF4-FFF2-40B4-BE49-F238E27FC236}">
                <a16:creationId xmlns:a16="http://schemas.microsoft.com/office/drawing/2014/main" id="{AAC14AF6-D78A-B806-B29E-2BCDD9ACF970}"/>
              </a:ext>
            </a:extLst>
          </p:cNvPr>
          <p:cNvSpPr>
            <a:spLocks noGrp="1"/>
          </p:cNvSpPr>
          <p:nvPr>
            <p:ph type="dt" sz="half" idx="10"/>
          </p:nvPr>
        </p:nvSpPr>
        <p:spPr/>
        <p:txBody>
          <a:bodyPr/>
          <a:lstStyle/>
          <a:p>
            <a:fld id="{5A458856-49AB-994F-BE76-F600D3294EB9}" type="datetimeFigureOut">
              <a:rPr lang="nl-NL" smtClean="0"/>
              <a:t>10-09-2024</a:t>
            </a:fld>
            <a:endParaRPr lang="nl-NL"/>
          </a:p>
        </p:txBody>
      </p:sp>
      <p:sp>
        <p:nvSpPr>
          <p:cNvPr id="6" name="Tijdelijke aanduiding voor voettekst 5">
            <a:extLst>
              <a:ext uri="{FF2B5EF4-FFF2-40B4-BE49-F238E27FC236}">
                <a16:creationId xmlns:a16="http://schemas.microsoft.com/office/drawing/2014/main" id="{7D48E9AB-2BDB-759C-6079-0D93D4A003BB}"/>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80A558FB-DD2B-1043-7B21-3A91CFFAC7E5}"/>
              </a:ext>
            </a:extLst>
          </p:cNvPr>
          <p:cNvSpPr>
            <a:spLocks noGrp="1"/>
          </p:cNvSpPr>
          <p:nvPr>
            <p:ph type="sldNum" sz="quarter" idx="12"/>
          </p:nvPr>
        </p:nvSpPr>
        <p:spPr/>
        <p:txBody>
          <a:bodyPr/>
          <a:lstStyle/>
          <a:p>
            <a:fld id="{7956A62D-1649-2043-A0CA-FB93A6501866}" type="slidenum">
              <a:rPr lang="nl-NL" smtClean="0"/>
              <a:t>‹nr.›</a:t>
            </a:fld>
            <a:endParaRPr lang="nl-NL"/>
          </a:p>
        </p:txBody>
      </p:sp>
    </p:spTree>
    <p:extLst>
      <p:ext uri="{BB962C8B-B14F-4D97-AF65-F5344CB8AC3E}">
        <p14:creationId xmlns:p14="http://schemas.microsoft.com/office/powerpoint/2010/main" val="2934344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7842AEE-0CF6-8D79-1C96-13E48AE37DE3}"/>
              </a:ext>
            </a:extLst>
          </p:cNvPr>
          <p:cNvSpPr>
            <a:spLocks noGrp="1"/>
          </p:cNvSpPr>
          <p:nvPr>
            <p:ph type="title"/>
          </p:nvPr>
        </p:nvSpPr>
        <p:spPr>
          <a:xfrm>
            <a:off x="839788" y="365125"/>
            <a:ext cx="10515600" cy="1325563"/>
          </a:xfrm>
        </p:spPr>
        <p:txBody>
          <a:bodyPr/>
          <a:lstStyle/>
          <a:p>
            <a:r>
              <a:rPr lang="nl-NL"/>
              <a:t>Klik om stijl te bewerken</a:t>
            </a:r>
          </a:p>
        </p:txBody>
      </p:sp>
      <p:sp>
        <p:nvSpPr>
          <p:cNvPr id="3" name="Tijdelijke aanduiding voor tekst 2">
            <a:extLst>
              <a:ext uri="{FF2B5EF4-FFF2-40B4-BE49-F238E27FC236}">
                <a16:creationId xmlns:a16="http://schemas.microsoft.com/office/drawing/2014/main" id="{07E878E7-4127-60D0-5ED1-CBE9648B784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F36D9ADB-8E66-2BAB-9C0F-B4FA36C76164}"/>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a:extLst>
              <a:ext uri="{FF2B5EF4-FFF2-40B4-BE49-F238E27FC236}">
                <a16:creationId xmlns:a16="http://schemas.microsoft.com/office/drawing/2014/main" id="{B4BBE1B9-B884-FDA4-D6C2-BE11104912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5C00E3EE-0EFF-5155-EF8E-4D0BDA62C0E0}"/>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a:extLst>
              <a:ext uri="{FF2B5EF4-FFF2-40B4-BE49-F238E27FC236}">
                <a16:creationId xmlns:a16="http://schemas.microsoft.com/office/drawing/2014/main" id="{EBD733A3-E710-176D-A715-4C3D16493EC9}"/>
              </a:ext>
            </a:extLst>
          </p:cNvPr>
          <p:cNvSpPr>
            <a:spLocks noGrp="1"/>
          </p:cNvSpPr>
          <p:nvPr>
            <p:ph type="dt" sz="half" idx="10"/>
          </p:nvPr>
        </p:nvSpPr>
        <p:spPr/>
        <p:txBody>
          <a:bodyPr/>
          <a:lstStyle/>
          <a:p>
            <a:fld id="{5A458856-49AB-994F-BE76-F600D3294EB9}" type="datetimeFigureOut">
              <a:rPr lang="nl-NL" smtClean="0"/>
              <a:t>10-09-2024</a:t>
            </a:fld>
            <a:endParaRPr lang="nl-NL"/>
          </a:p>
        </p:txBody>
      </p:sp>
      <p:sp>
        <p:nvSpPr>
          <p:cNvPr id="8" name="Tijdelijke aanduiding voor voettekst 7">
            <a:extLst>
              <a:ext uri="{FF2B5EF4-FFF2-40B4-BE49-F238E27FC236}">
                <a16:creationId xmlns:a16="http://schemas.microsoft.com/office/drawing/2014/main" id="{509C6EE8-2EEE-C7F2-5CEC-A738A05B2687}"/>
              </a:ext>
            </a:extLst>
          </p:cNvPr>
          <p:cNvSpPr>
            <a:spLocks noGrp="1"/>
          </p:cNvSpPr>
          <p:nvPr>
            <p:ph type="ftr" sz="quarter" idx="11"/>
          </p:nvPr>
        </p:nvSpPr>
        <p:spPr/>
        <p:txBody>
          <a:bodyPr/>
          <a:lstStyle/>
          <a:p>
            <a:endParaRPr lang="nl-NL"/>
          </a:p>
        </p:txBody>
      </p:sp>
      <p:sp>
        <p:nvSpPr>
          <p:cNvPr id="9" name="Tijdelijke aanduiding voor dianummer 8">
            <a:extLst>
              <a:ext uri="{FF2B5EF4-FFF2-40B4-BE49-F238E27FC236}">
                <a16:creationId xmlns:a16="http://schemas.microsoft.com/office/drawing/2014/main" id="{B175DA52-8C11-C262-C426-2D77990FBAF4}"/>
              </a:ext>
            </a:extLst>
          </p:cNvPr>
          <p:cNvSpPr>
            <a:spLocks noGrp="1"/>
          </p:cNvSpPr>
          <p:nvPr>
            <p:ph type="sldNum" sz="quarter" idx="12"/>
          </p:nvPr>
        </p:nvSpPr>
        <p:spPr/>
        <p:txBody>
          <a:bodyPr/>
          <a:lstStyle/>
          <a:p>
            <a:fld id="{7956A62D-1649-2043-A0CA-FB93A6501866}" type="slidenum">
              <a:rPr lang="nl-NL" smtClean="0"/>
              <a:t>‹nr.›</a:t>
            </a:fld>
            <a:endParaRPr lang="nl-NL"/>
          </a:p>
        </p:txBody>
      </p:sp>
    </p:spTree>
    <p:extLst>
      <p:ext uri="{BB962C8B-B14F-4D97-AF65-F5344CB8AC3E}">
        <p14:creationId xmlns:p14="http://schemas.microsoft.com/office/powerpoint/2010/main" val="5596869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7787A5-51B2-B016-CEE8-011BA6BF1B8C}"/>
              </a:ext>
            </a:extLst>
          </p:cNvPr>
          <p:cNvSpPr>
            <a:spLocks noGrp="1"/>
          </p:cNvSpPr>
          <p:nvPr>
            <p:ph type="title"/>
          </p:nvPr>
        </p:nvSpPr>
        <p:spPr/>
        <p:txBody>
          <a:bodyPr/>
          <a:lstStyle/>
          <a:p>
            <a:r>
              <a:rPr lang="nl-NL"/>
              <a:t>Klik om stijl te bewerken</a:t>
            </a:r>
          </a:p>
        </p:txBody>
      </p:sp>
      <p:sp>
        <p:nvSpPr>
          <p:cNvPr id="3" name="Tijdelijke aanduiding voor datum 2">
            <a:extLst>
              <a:ext uri="{FF2B5EF4-FFF2-40B4-BE49-F238E27FC236}">
                <a16:creationId xmlns:a16="http://schemas.microsoft.com/office/drawing/2014/main" id="{36D0A034-29E2-27C9-B2A0-0626F8F743E2}"/>
              </a:ext>
            </a:extLst>
          </p:cNvPr>
          <p:cNvSpPr>
            <a:spLocks noGrp="1"/>
          </p:cNvSpPr>
          <p:nvPr>
            <p:ph type="dt" sz="half" idx="10"/>
          </p:nvPr>
        </p:nvSpPr>
        <p:spPr/>
        <p:txBody>
          <a:bodyPr/>
          <a:lstStyle/>
          <a:p>
            <a:fld id="{5A458856-49AB-994F-BE76-F600D3294EB9}" type="datetimeFigureOut">
              <a:rPr lang="nl-NL" smtClean="0"/>
              <a:t>10-09-2024</a:t>
            </a:fld>
            <a:endParaRPr lang="nl-NL"/>
          </a:p>
        </p:txBody>
      </p:sp>
      <p:sp>
        <p:nvSpPr>
          <p:cNvPr id="4" name="Tijdelijke aanduiding voor voettekst 3">
            <a:extLst>
              <a:ext uri="{FF2B5EF4-FFF2-40B4-BE49-F238E27FC236}">
                <a16:creationId xmlns:a16="http://schemas.microsoft.com/office/drawing/2014/main" id="{6FD847B3-2B55-F59E-4EE1-A16FA4ACA40A}"/>
              </a:ext>
            </a:extLst>
          </p:cNvPr>
          <p:cNvSpPr>
            <a:spLocks noGrp="1"/>
          </p:cNvSpPr>
          <p:nvPr>
            <p:ph type="ftr" sz="quarter" idx="11"/>
          </p:nvPr>
        </p:nvSpPr>
        <p:spPr/>
        <p:txBody>
          <a:bodyPr/>
          <a:lstStyle/>
          <a:p>
            <a:endParaRPr lang="nl-NL"/>
          </a:p>
        </p:txBody>
      </p:sp>
      <p:sp>
        <p:nvSpPr>
          <p:cNvPr id="5" name="Tijdelijke aanduiding voor dianummer 4">
            <a:extLst>
              <a:ext uri="{FF2B5EF4-FFF2-40B4-BE49-F238E27FC236}">
                <a16:creationId xmlns:a16="http://schemas.microsoft.com/office/drawing/2014/main" id="{FE39D791-0BB0-6AD1-BC13-5277990CE18C}"/>
              </a:ext>
            </a:extLst>
          </p:cNvPr>
          <p:cNvSpPr>
            <a:spLocks noGrp="1"/>
          </p:cNvSpPr>
          <p:nvPr>
            <p:ph type="sldNum" sz="quarter" idx="12"/>
          </p:nvPr>
        </p:nvSpPr>
        <p:spPr/>
        <p:txBody>
          <a:bodyPr/>
          <a:lstStyle/>
          <a:p>
            <a:fld id="{7956A62D-1649-2043-A0CA-FB93A6501866}" type="slidenum">
              <a:rPr lang="nl-NL" smtClean="0"/>
              <a:t>‹nr.›</a:t>
            </a:fld>
            <a:endParaRPr lang="nl-NL"/>
          </a:p>
        </p:txBody>
      </p:sp>
    </p:spTree>
    <p:extLst>
      <p:ext uri="{BB962C8B-B14F-4D97-AF65-F5344CB8AC3E}">
        <p14:creationId xmlns:p14="http://schemas.microsoft.com/office/powerpoint/2010/main" val="3278654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5EF8B05F-36BD-52B3-A266-49877D18F87B}"/>
              </a:ext>
            </a:extLst>
          </p:cNvPr>
          <p:cNvSpPr>
            <a:spLocks noGrp="1"/>
          </p:cNvSpPr>
          <p:nvPr>
            <p:ph type="dt" sz="half" idx="10"/>
          </p:nvPr>
        </p:nvSpPr>
        <p:spPr/>
        <p:txBody>
          <a:bodyPr/>
          <a:lstStyle/>
          <a:p>
            <a:fld id="{5A458856-49AB-994F-BE76-F600D3294EB9}" type="datetimeFigureOut">
              <a:rPr lang="nl-NL" smtClean="0"/>
              <a:t>10-09-2024</a:t>
            </a:fld>
            <a:endParaRPr lang="nl-NL"/>
          </a:p>
        </p:txBody>
      </p:sp>
      <p:sp>
        <p:nvSpPr>
          <p:cNvPr id="3" name="Tijdelijke aanduiding voor voettekst 2">
            <a:extLst>
              <a:ext uri="{FF2B5EF4-FFF2-40B4-BE49-F238E27FC236}">
                <a16:creationId xmlns:a16="http://schemas.microsoft.com/office/drawing/2014/main" id="{9E908F50-6FE0-6B90-C862-63EC63C29802}"/>
              </a:ext>
            </a:extLst>
          </p:cNvPr>
          <p:cNvSpPr>
            <a:spLocks noGrp="1"/>
          </p:cNvSpPr>
          <p:nvPr>
            <p:ph type="ftr" sz="quarter" idx="11"/>
          </p:nvPr>
        </p:nvSpPr>
        <p:spPr/>
        <p:txBody>
          <a:bodyPr/>
          <a:lstStyle/>
          <a:p>
            <a:endParaRPr lang="nl-NL"/>
          </a:p>
        </p:txBody>
      </p:sp>
      <p:sp>
        <p:nvSpPr>
          <p:cNvPr id="4" name="Tijdelijke aanduiding voor dianummer 3">
            <a:extLst>
              <a:ext uri="{FF2B5EF4-FFF2-40B4-BE49-F238E27FC236}">
                <a16:creationId xmlns:a16="http://schemas.microsoft.com/office/drawing/2014/main" id="{993DDE12-7165-85B4-37BE-2360861F793C}"/>
              </a:ext>
            </a:extLst>
          </p:cNvPr>
          <p:cNvSpPr>
            <a:spLocks noGrp="1"/>
          </p:cNvSpPr>
          <p:nvPr>
            <p:ph type="sldNum" sz="quarter" idx="12"/>
          </p:nvPr>
        </p:nvSpPr>
        <p:spPr/>
        <p:txBody>
          <a:bodyPr/>
          <a:lstStyle/>
          <a:p>
            <a:fld id="{7956A62D-1649-2043-A0CA-FB93A6501866}" type="slidenum">
              <a:rPr lang="nl-NL" smtClean="0"/>
              <a:t>‹nr.›</a:t>
            </a:fld>
            <a:endParaRPr lang="nl-NL"/>
          </a:p>
        </p:txBody>
      </p:sp>
    </p:spTree>
    <p:extLst>
      <p:ext uri="{BB962C8B-B14F-4D97-AF65-F5344CB8AC3E}">
        <p14:creationId xmlns:p14="http://schemas.microsoft.com/office/powerpoint/2010/main" val="20252501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C30CAA-1B17-5336-770B-8402F3D6DEF9}"/>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inhoud 2">
            <a:extLst>
              <a:ext uri="{FF2B5EF4-FFF2-40B4-BE49-F238E27FC236}">
                <a16:creationId xmlns:a16="http://schemas.microsoft.com/office/drawing/2014/main" id="{0C6756BD-9D59-C106-3D7C-1FF8CEBF8C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a:extLst>
              <a:ext uri="{FF2B5EF4-FFF2-40B4-BE49-F238E27FC236}">
                <a16:creationId xmlns:a16="http://schemas.microsoft.com/office/drawing/2014/main" id="{834DA7B8-1DEB-F2B1-0D32-80F37F8577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BC7F40D2-02DA-93C0-12FA-5BF0E61E7319}"/>
              </a:ext>
            </a:extLst>
          </p:cNvPr>
          <p:cNvSpPr>
            <a:spLocks noGrp="1"/>
          </p:cNvSpPr>
          <p:nvPr>
            <p:ph type="dt" sz="half" idx="10"/>
          </p:nvPr>
        </p:nvSpPr>
        <p:spPr/>
        <p:txBody>
          <a:bodyPr/>
          <a:lstStyle/>
          <a:p>
            <a:fld id="{5A458856-49AB-994F-BE76-F600D3294EB9}" type="datetimeFigureOut">
              <a:rPr lang="nl-NL" smtClean="0"/>
              <a:t>10-09-2024</a:t>
            </a:fld>
            <a:endParaRPr lang="nl-NL"/>
          </a:p>
        </p:txBody>
      </p:sp>
      <p:sp>
        <p:nvSpPr>
          <p:cNvPr id="6" name="Tijdelijke aanduiding voor voettekst 5">
            <a:extLst>
              <a:ext uri="{FF2B5EF4-FFF2-40B4-BE49-F238E27FC236}">
                <a16:creationId xmlns:a16="http://schemas.microsoft.com/office/drawing/2014/main" id="{1B9F306D-5DA2-C09F-7456-32C17B673384}"/>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C58DFA36-16FA-59FD-72C9-50923D37AC86}"/>
              </a:ext>
            </a:extLst>
          </p:cNvPr>
          <p:cNvSpPr>
            <a:spLocks noGrp="1"/>
          </p:cNvSpPr>
          <p:nvPr>
            <p:ph type="sldNum" sz="quarter" idx="12"/>
          </p:nvPr>
        </p:nvSpPr>
        <p:spPr/>
        <p:txBody>
          <a:bodyPr/>
          <a:lstStyle/>
          <a:p>
            <a:fld id="{7956A62D-1649-2043-A0CA-FB93A6501866}" type="slidenum">
              <a:rPr lang="nl-NL" smtClean="0"/>
              <a:t>‹nr.›</a:t>
            </a:fld>
            <a:endParaRPr lang="nl-NL"/>
          </a:p>
        </p:txBody>
      </p:sp>
    </p:spTree>
    <p:extLst>
      <p:ext uri="{BB962C8B-B14F-4D97-AF65-F5344CB8AC3E}">
        <p14:creationId xmlns:p14="http://schemas.microsoft.com/office/powerpoint/2010/main" val="26262273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5FE8943-91D6-8FEC-A300-047B47684995}"/>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p>
        </p:txBody>
      </p:sp>
      <p:sp>
        <p:nvSpPr>
          <p:cNvPr id="3" name="Tijdelijke aanduiding voor afbeelding 2">
            <a:extLst>
              <a:ext uri="{FF2B5EF4-FFF2-40B4-BE49-F238E27FC236}">
                <a16:creationId xmlns:a16="http://schemas.microsoft.com/office/drawing/2014/main" id="{666601B7-3228-01F2-4FA3-136C1180BE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a:extLst>
              <a:ext uri="{FF2B5EF4-FFF2-40B4-BE49-F238E27FC236}">
                <a16:creationId xmlns:a16="http://schemas.microsoft.com/office/drawing/2014/main" id="{AFEEF369-B29B-2552-47AC-18B1E1ACBB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59C1AE2B-4615-1197-65FF-0D982309986F}"/>
              </a:ext>
            </a:extLst>
          </p:cNvPr>
          <p:cNvSpPr>
            <a:spLocks noGrp="1"/>
          </p:cNvSpPr>
          <p:nvPr>
            <p:ph type="dt" sz="half" idx="10"/>
          </p:nvPr>
        </p:nvSpPr>
        <p:spPr/>
        <p:txBody>
          <a:bodyPr/>
          <a:lstStyle/>
          <a:p>
            <a:fld id="{5A458856-49AB-994F-BE76-F600D3294EB9}" type="datetimeFigureOut">
              <a:rPr lang="nl-NL" smtClean="0"/>
              <a:t>10-09-2024</a:t>
            </a:fld>
            <a:endParaRPr lang="nl-NL"/>
          </a:p>
        </p:txBody>
      </p:sp>
      <p:sp>
        <p:nvSpPr>
          <p:cNvPr id="6" name="Tijdelijke aanduiding voor voettekst 5">
            <a:extLst>
              <a:ext uri="{FF2B5EF4-FFF2-40B4-BE49-F238E27FC236}">
                <a16:creationId xmlns:a16="http://schemas.microsoft.com/office/drawing/2014/main" id="{8E166E40-BF88-FAA1-13C8-BED839E10098}"/>
              </a:ext>
            </a:extLst>
          </p:cNvPr>
          <p:cNvSpPr>
            <a:spLocks noGrp="1"/>
          </p:cNvSpPr>
          <p:nvPr>
            <p:ph type="ftr" sz="quarter" idx="11"/>
          </p:nvPr>
        </p:nvSpPr>
        <p:spPr/>
        <p:txBody>
          <a:bodyPr/>
          <a:lstStyle/>
          <a:p>
            <a:endParaRPr lang="nl-NL"/>
          </a:p>
        </p:txBody>
      </p:sp>
      <p:sp>
        <p:nvSpPr>
          <p:cNvPr id="7" name="Tijdelijke aanduiding voor dianummer 6">
            <a:extLst>
              <a:ext uri="{FF2B5EF4-FFF2-40B4-BE49-F238E27FC236}">
                <a16:creationId xmlns:a16="http://schemas.microsoft.com/office/drawing/2014/main" id="{EDE4D342-783C-D8F9-B24A-77D032A0FBDD}"/>
              </a:ext>
            </a:extLst>
          </p:cNvPr>
          <p:cNvSpPr>
            <a:spLocks noGrp="1"/>
          </p:cNvSpPr>
          <p:nvPr>
            <p:ph type="sldNum" sz="quarter" idx="12"/>
          </p:nvPr>
        </p:nvSpPr>
        <p:spPr/>
        <p:txBody>
          <a:bodyPr/>
          <a:lstStyle/>
          <a:p>
            <a:fld id="{7956A62D-1649-2043-A0CA-FB93A6501866}" type="slidenum">
              <a:rPr lang="nl-NL" smtClean="0"/>
              <a:t>‹nr.›</a:t>
            </a:fld>
            <a:endParaRPr lang="nl-NL"/>
          </a:p>
        </p:txBody>
      </p:sp>
    </p:spTree>
    <p:extLst>
      <p:ext uri="{BB962C8B-B14F-4D97-AF65-F5344CB8AC3E}">
        <p14:creationId xmlns:p14="http://schemas.microsoft.com/office/powerpoint/2010/main" val="20134177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771B997D-3E41-F4BC-DEE8-40FC6F9B1F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p>
        </p:txBody>
      </p:sp>
      <p:sp>
        <p:nvSpPr>
          <p:cNvPr id="3" name="Tijdelijke aanduiding voor tekst 2">
            <a:extLst>
              <a:ext uri="{FF2B5EF4-FFF2-40B4-BE49-F238E27FC236}">
                <a16:creationId xmlns:a16="http://schemas.microsoft.com/office/drawing/2014/main" id="{1E6657A8-AC3D-8A5C-8BA2-A1F01B06C3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a:extLst>
              <a:ext uri="{FF2B5EF4-FFF2-40B4-BE49-F238E27FC236}">
                <a16:creationId xmlns:a16="http://schemas.microsoft.com/office/drawing/2014/main" id="{3353BFD3-1A21-2E30-A624-82741D16C5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A458856-49AB-994F-BE76-F600D3294EB9}" type="datetimeFigureOut">
              <a:rPr lang="nl-NL" smtClean="0"/>
              <a:t>10-09-2024</a:t>
            </a:fld>
            <a:endParaRPr lang="nl-NL"/>
          </a:p>
        </p:txBody>
      </p:sp>
      <p:sp>
        <p:nvSpPr>
          <p:cNvPr id="5" name="Tijdelijke aanduiding voor voettekst 4">
            <a:extLst>
              <a:ext uri="{FF2B5EF4-FFF2-40B4-BE49-F238E27FC236}">
                <a16:creationId xmlns:a16="http://schemas.microsoft.com/office/drawing/2014/main" id="{59FA2C07-C1CD-EB91-6A85-94F988C300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nl-NL"/>
          </a:p>
        </p:txBody>
      </p:sp>
      <p:sp>
        <p:nvSpPr>
          <p:cNvPr id="6" name="Tijdelijke aanduiding voor dianummer 5">
            <a:extLst>
              <a:ext uri="{FF2B5EF4-FFF2-40B4-BE49-F238E27FC236}">
                <a16:creationId xmlns:a16="http://schemas.microsoft.com/office/drawing/2014/main" id="{997D5121-A231-10C8-510E-6776C3069D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956A62D-1649-2043-A0CA-FB93A6501866}" type="slidenum">
              <a:rPr lang="nl-NL" smtClean="0"/>
              <a:t>‹nr.›</a:t>
            </a:fld>
            <a:endParaRPr lang="nl-NL"/>
          </a:p>
        </p:txBody>
      </p:sp>
    </p:spTree>
    <p:extLst>
      <p:ext uri="{BB962C8B-B14F-4D97-AF65-F5344CB8AC3E}">
        <p14:creationId xmlns:p14="http://schemas.microsoft.com/office/powerpoint/2010/main" val="21531140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3">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15">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Isosceles Triangle 23">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Afbeelding 8" descr="Afbeelding met tekst, Lettertype, logo, Graphics&#10;&#10;Automatisch gegenereerde beschrijving">
            <a:extLst>
              <a:ext uri="{FF2B5EF4-FFF2-40B4-BE49-F238E27FC236}">
                <a16:creationId xmlns:a16="http://schemas.microsoft.com/office/drawing/2014/main" id="{ADD5275B-A5D8-988E-C906-7A29E131CF6C}"/>
              </a:ext>
            </a:extLst>
          </p:cNvPr>
          <p:cNvPicPr>
            <a:picLocks noChangeAspect="1"/>
          </p:cNvPicPr>
          <p:nvPr/>
        </p:nvPicPr>
        <p:blipFill>
          <a:blip r:embed="rId2"/>
          <a:stretch>
            <a:fillRect/>
          </a:stretch>
        </p:blipFill>
        <p:spPr>
          <a:xfrm>
            <a:off x="643467" y="1179830"/>
            <a:ext cx="10905066" cy="4498339"/>
          </a:xfrm>
          <a:prstGeom prst="rect">
            <a:avLst/>
          </a:prstGeom>
          <a:ln>
            <a:noFill/>
          </a:ln>
        </p:spPr>
      </p:pic>
      <p:sp>
        <p:nvSpPr>
          <p:cNvPr id="26" name="Isosceles Triangle 25">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77363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6D8B093-FEE7-B86C-51F8-E97AF147D233}"/>
              </a:ext>
            </a:extLst>
          </p:cNvPr>
          <p:cNvSpPr>
            <a:spLocks noGrp="1"/>
          </p:cNvSpPr>
          <p:nvPr>
            <p:ph type="title"/>
          </p:nvPr>
        </p:nvSpPr>
        <p:spPr/>
        <p:txBody>
          <a:bodyPr/>
          <a:lstStyle/>
          <a:p>
            <a:r>
              <a:rPr lang="nl-NL" dirty="0"/>
              <a:t>Hoofd IT bij de RVGP</a:t>
            </a:r>
          </a:p>
        </p:txBody>
      </p:sp>
      <p:sp>
        <p:nvSpPr>
          <p:cNvPr id="3" name="Tijdelijke aanduiding voor inhoud 2">
            <a:extLst>
              <a:ext uri="{FF2B5EF4-FFF2-40B4-BE49-F238E27FC236}">
                <a16:creationId xmlns:a16="http://schemas.microsoft.com/office/drawing/2014/main" id="{BFAC1D5D-D960-552F-265E-972D0324CE62}"/>
              </a:ext>
            </a:extLst>
          </p:cNvPr>
          <p:cNvSpPr>
            <a:spLocks noGrp="1"/>
          </p:cNvSpPr>
          <p:nvPr>
            <p:ph idx="1"/>
          </p:nvPr>
        </p:nvSpPr>
        <p:spPr/>
        <p:txBody>
          <a:bodyPr>
            <a:normAutofit lnSpcReduction="10000"/>
          </a:bodyPr>
          <a:lstStyle/>
          <a:p>
            <a:pPr marL="0" indent="0">
              <a:buNone/>
            </a:pPr>
            <a:r>
              <a:rPr lang="nl-NL" dirty="0"/>
              <a:t>Jouw dilemma gaat over de uitvoerbaarheid van een dergelijk project voor de IT-afdeling.</a:t>
            </a:r>
          </a:p>
          <a:p>
            <a:pPr marL="0" indent="0">
              <a:buNone/>
            </a:pPr>
            <a:endParaRPr lang="nl-NL" dirty="0"/>
          </a:p>
          <a:p>
            <a:pPr marL="0" indent="0">
              <a:buNone/>
            </a:pPr>
            <a:r>
              <a:rPr lang="nl-NL" dirty="0"/>
              <a:t>Zaken die jij je bijvoorbeeld afvraagt zijn:</a:t>
            </a:r>
          </a:p>
          <a:p>
            <a:r>
              <a:rPr lang="nl-NL" dirty="0"/>
              <a:t>Ik weet niet of wij wel voldoende technische expertise in huis hebben om een dergelijk systeem uit te voeren, te monitoren en blijvend goed te laten functioneren.</a:t>
            </a:r>
          </a:p>
          <a:p>
            <a:r>
              <a:rPr lang="nl-NL" dirty="0"/>
              <a:t>Zo niet, of er dan voldoende kennis in huis is om het beheer en onderhoud van het systeem op een verantwoorde, betrouwbare manier uit te besteden aan een externe partij?</a:t>
            </a:r>
          </a:p>
          <a:p>
            <a:pPr marL="0" indent="0">
              <a:buNone/>
            </a:pPr>
            <a:endParaRPr lang="nl-NL" dirty="0"/>
          </a:p>
        </p:txBody>
      </p:sp>
    </p:spTree>
    <p:extLst>
      <p:ext uri="{BB962C8B-B14F-4D97-AF65-F5344CB8AC3E}">
        <p14:creationId xmlns:p14="http://schemas.microsoft.com/office/powerpoint/2010/main" val="3379536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EBB68F-E2CD-522B-A523-5FF32539D865}"/>
              </a:ext>
            </a:extLst>
          </p:cNvPr>
          <p:cNvSpPr>
            <a:spLocks noGrp="1"/>
          </p:cNvSpPr>
          <p:nvPr>
            <p:ph type="title"/>
          </p:nvPr>
        </p:nvSpPr>
        <p:spPr/>
        <p:txBody>
          <a:bodyPr/>
          <a:lstStyle/>
          <a:p>
            <a:r>
              <a:rPr lang="nl-NL" dirty="0"/>
              <a:t>Beleidsmedewerker bij de RVGP</a:t>
            </a:r>
          </a:p>
        </p:txBody>
      </p:sp>
      <p:sp>
        <p:nvSpPr>
          <p:cNvPr id="3" name="Tijdelijke aanduiding voor inhoud 2">
            <a:extLst>
              <a:ext uri="{FF2B5EF4-FFF2-40B4-BE49-F238E27FC236}">
                <a16:creationId xmlns:a16="http://schemas.microsoft.com/office/drawing/2014/main" id="{E88EBCE1-0111-B935-6A77-37B30D02D266}"/>
              </a:ext>
            </a:extLst>
          </p:cNvPr>
          <p:cNvSpPr>
            <a:spLocks noGrp="1"/>
          </p:cNvSpPr>
          <p:nvPr>
            <p:ph idx="1"/>
          </p:nvPr>
        </p:nvSpPr>
        <p:spPr/>
        <p:txBody>
          <a:bodyPr>
            <a:normAutofit lnSpcReduction="10000"/>
          </a:bodyPr>
          <a:lstStyle/>
          <a:p>
            <a:pPr marL="0" indent="0">
              <a:buNone/>
            </a:pPr>
            <a:r>
              <a:rPr lang="nl-NL" dirty="0"/>
              <a:t>Jouw dilemma gaat over wat jullie als organisatie acceptabel vinden ten aanzien van het risico dat de </a:t>
            </a:r>
            <a:r>
              <a:rPr lang="nl-NL" dirty="0" err="1"/>
              <a:t>chatbot</a:t>
            </a:r>
            <a:r>
              <a:rPr lang="nl-NL" dirty="0"/>
              <a:t> foute antwoorden zou kunnen geven.</a:t>
            </a:r>
          </a:p>
          <a:p>
            <a:pPr marL="0" indent="0">
              <a:buNone/>
            </a:pPr>
            <a:endParaRPr lang="nl-NL" dirty="0"/>
          </a:p>
          <a:p>
            <a:pPr marL="0" indent="0">
              <a:buNone/>
            </a:pPr>
            <a:r>
              <a:rPr lang="nl-NL" dirty="0"/>
              <a:t>Zaken die jij je bijvoorbeeld afvraagt zijn:</a:t>
            </a:r>
          </a:p>
          <a:p>
            <a:r>
              <a:rPr lang="nl-NL" dirty="0"/>
              <a:t>Wat zijn de gevolgen als een bot 'verkeerde' adviezen geeft waar mensen wel op vertrouwen?</a:t>
            </a:r>
          </a:p>
          <a:p>
            <a:r>
              <a:rPr lang="nl-NL" dirty="0"/>
              <a:t>Welke herstelmogelijkheden moeten/willen we daarvoor bieden?</a:t>
            </a:r>
          </a:p>
          <a:p>
            <a:r>
              <a:rPr lang="nl-NL" dirty="0"/>
              <a:t>Welke disclaimer is er nodig en wat betekent een disclaimer voor de toegevoegde waarde voor gebruikers?</a:t>
            </a:r>
          </a:p>
          <a:p>
            <a:endParaRPr lang="nl-NL" dirty="0"/>
          </a:p>
        </p:txBody>
      </p:sp>
    </p:spTree>
    <p:extLst>
      <p:ext uri="{BB962C8B-B14F-4D97-AF65-F5344CB8AC3E}">
        <p14:creationId xmlns:p14="http://schemas.microsoft.com/office/powerpoint/2010/main" val="10807462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AA5250E-4D42-F9CF-2E58-870992DBA161}"/>
              </a:ext>
            </a:extLst>
          </p:cNvPr>
          <p:cNvSpPr>
            <a:spLocks noGrp="1"/>
          </p:cNvSpPr>
          <p:nvPr>
            <p:ph type="title"/>
          </p:nvPr>
        </p:nvSpPr>
        <p:spPr/>
        <p:txBody>
          <a:bodyPr/>
          <a:lstStyle/>
          <a:p>
            <a:r>
              <a:rPr lang="nl-NL" dirty="0"/>
              <a:t>Projectleider bij de RVGP</a:t>
            </a:r>
          </a:p>
        </p:txBody>
      </p:sp>
      <p:sp>
        <p:nvSpPr>
          <p:cNvPr id="3" name="Tijdelijke aanduiding voor inhoud 2">
            <a:extLst>
              <a:ext uri="{FF2B5EF4-FFF2-40B4-BE49-F238E27FC236}">
                <a16:creationId xmlns:a16="http://schemas.microsoft.com/office/drawing/2014/main" id="{54B70B40-9362-2997-9B42-5B385705DA8C}"/>
              </a:ext>
            </a:extLst>
          </p:cNvPr>
          <p:cNvSpPr>
            <a:spLocks noGrp="1"/>
          </p:cNvSpPr>
          <p:nvPr>
            <p:ph idx="1"/>
          </p:nvPr>
        </p:nvSpPr>
        <p:spPr/>
        <p:txBody>
          <a:bodyPr/>
          <a:lstStyle/>
          <a:p>
            <a:pPr marL="0" indent="0">
              <a:buNone/>
            </a:pPr>
            <a:r>
              <a:rPr lang="nl-NL" dirty="0"/>
              <a:t>Jouw dilemma gaat over kwaliteitsbeheersing.</a:t>
            </a:r>
          </a:p>
          <a:p>
            <a:pPr marL="0" indent="0">
              <a:buNone/>
            </a:pPr>
            <a:endParaRPr lang="nl-NL" dirty="0"/>
          </a:p>
          <a:p>
            <a:pPr marL="0" indent="0">
              <a:buNone/>
            </a:pPr>
            <a:r>
              <a:rPr lang="nl-NL" dirty="0"/>
              <a:t>Zaken die jij je bijvoorbeeld afvraagt zijn:</a:t>
            </a:r>
          </a:p>
          <a:p>
            <a:r>
              <a:rPr lang="nl-NL" dirty="0"/>
              <a:t>Wanneer is de </a:t>
            </a:r>
            <a:r>
              <a:rPr lang="nl-NL" dirty="0" err="1"/>
              <a:t>chatbot</a:t>
            </a:r>
            <a:r>
              <a:rPr lang="nl-NL" dirty="0"/>
              <a:t> goed (genoeg) en hoe gaan we dit testen en monitoren?</a:t>
            </a:r>
          </a:p>
          <a:p>
            <a:r>
              <a:rPr lang="nl-NL" dirty="0"/>
              <a:t>Zijn er wel voldoende mensen en met de juiste kennis om dit proces in te richten en uit te voeren?</a:t>
            </a:r>
          </a:p>
          <a:p>
            <a:pPr marL="0" indent="0">
              <a:buNone/>
            </a:pPr>
            <a:endParaRPr lang="nl-NL" dirty="0"/>
          </a:p>
        </p:txBody>
      </p:sp>
    </p:spTree>
    <p:extLst>
      <p:ext uri="{BB962C8B-B14F-4D97-AF65-F5344CB8AC3E}">
        <p14:creationId xmlns:p14="http://schemas.microsoft.com/office/powerpoint/2010/main" val="13170966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671AAD-381E-458B-D9F6-AE3340C24DAC}"/>
              </a:ext>
            </a:extLst>
          </p:cNvPr>
          <p:cNvSpPr>
            <a:spLocks noGrp="1"/>
          </p:cNvSpPr>
          <p:nvPr>
            <p:ph type="title"/>
          </p:nvPr>
        </p:nvSpPr>
        <p:spPr/>
        <p:txBody>
          <a:bodyPr/>
          <a:lstStyle/>
          <a:p>
            <a:r>
              <a:rPr lang="nl-NL" dirty="0"/>
              <a:t>Data </a:t>
            </a:r>
            <a:r>
              <a:rPr lang="nl-NL" dirty="0" err="1"/>
              <a:t>Scientist</a:t>
            </a:r>
            <a:r>
              <a:rPr lang="nl-NL" dirty="0"/>
              <a:t> bij de RVGP</a:t>
            </a:r>
          </a:p>
        </p:txBody>
      </p:sp>
      <p:sp>
        <p:nvSpPr>
          <p:cNvPr id="3" name="Tijdelijke aanduiding voor inhoud 2">
            <a:extLst>
              <a:ext uri="{FF2B5EF4-FFF2-40B4-BE49-F238E27FC236}">
                <a16:creationId xmlns:a16="http://schemas.microsoft.com/office/drawing/2014/main" id="{15055C19-909B-36C4-7B30-DA4599F4AB3A}"/>
              </a:ext>
            </a:extLst>
          </p:cNvPr>
          <p:cNvSpPr>
            <a:spLocks noGrp="1"/>
          </p:cNvSpPr>
          <p:nvPr>
            <p:ph idx="1"/>
          </p:nvPr>
        </p:nvSpPr>
        <p:spPr/>
        <p:txBody>
          <a:bodyPr/>
          <a:lstStyle/>
          <a:p>
            <a:pPr marL="0" indent="0">
              <a:buNone/>
            </a:pPr>
            <a:r>
              <a:rPr lang="nl-NL" dirty="0"/>
              <a:t>Jouw dilemma gaat over de kwaliteit van de data en het model.</a:t>
            </a:r>
          </a:p>
          <a:p>
            <a:pPr marL="0" indent="0">
              <a:buNone/>
            </a:pPr>
            <a:endParaRPr lang="nl-NL" dirty="0"/>
          </a:p>
          <a:p>
            <a:pPr marL="0" indent="0">
              <a:buNone/>
            </a:pPr>
            <a:r>
              <a:rPr lang="nl-NL" dirty="0"/>
              <a:t>Zaken die jij je bijvoorbeeld afvraagt zijn:</a:t>
            </a:r>
          </a:p>
          <a:p>
            <a:r>
              <a:rPr lang="nl-NL" dirty="0"/>
              <a:t>Hoe zorgen we dat de informatie waarmee het model getraind wordt up </a:t>
            </a:r>
            <a:r>
              <a:rPr lang="nl-NL" dirty="0" err="1"/>
              <a:t>to</a:t>
            </a:r>
            <a:r>
              <a:rPr lang="nl-NL" dirty="0"/>
              <a:t> date blijft?</a:t>
            </a:r>
          </a:p>
          <a:p>
            <a:r>
              <a:rPr lang="nl-NL" dirty="0"/>
              <a:t>Mag de </a:t>
            </a:r>
            <a:r>
              <a:rPr lang="nl-NL" dirty="0" err="1"/>
              <a:t>chatbot</a:t>
            </a:r>
            <a:r>
              <a:rPr lang="nl-NL" dirty="0"/>
              <a:t> leren van de vragen die hij krijgt en antwoorden die hij geeft?</a:t>
            </a:r>
          </a:p>
          <a:p>
            <a:r>
              <a:rPr lang="nl-NL" dirty="0"/>
              <a:t>Zijn er vangrails -&gt; vragen waar de </a:t>
            </a:r>
            <a:r>
              <a:rPr lang="nl-NL" dirty="0" err="1"/>
              <a:t>chatbot</a:t>
            </a:r>
            <a:r>
              <a:rPr lang="nl-NL" dirty="0"/>
              <a:t> moet doorverwijzen naar een ambtenaar?</a:t>
            </a:r>
          </a:p>
          <a:p>
            <a:pPr marL="0" indent="0">
              <a:buNone/>
            </a:pPr>
            <a:endParaRPr lang="nl-NL" dirty="0"/>
          </a:p>
        </p:txBody>
      </p:sp>
    </p:spTree>
    <p:extLst>
      <p:ext uri="{BB962C8B-B14F-4D97-AF65-F5344CB8AC3E}">
        <p14:creationId xmlns:p14="http://schemas.microsoft.com/office/powerpoint/2010/main" val="2649186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25176B-F716-5C20-C4D9-DFBD8977EA3B}"/>
              </a:ext>
            </a:extLst>
          </p:cNvPr>
          <p:cNvSpPr>
            <a:spLocks noGrp="1"/>
          </p:cNvSpPr>
          <p:nvPr>
            <p:ph type="title"/>
          </p:nvPr>
        </p:nvSpPr>
        <p:spPr/>
        <p:txBody>
          <a:bodyPr/>
          <a:lstStyle/>
          <a:p>
            <a:r>
              <a:rPr lang="nl-NL" dirty="0"/>
              <a:t>Privacy </a:t>
            </a:r>
            <a:r>
              <a:rPr lang="nl-NL" dirty="0" err="1"/>
              <a:t>Officer</a:t>
            </a:r>
            <a:r>
              <a:rPr lang="nl-NL" dirty="0"/>
              <a:t> bij de RVGP</a:t>
            </a:r>
          </a:p>
        </p:txBody>
      </p:sp>
      <p:sp>
        <p:nvSpPr>
          <p:cNvPr id="3" name="Tijdelijke aanduiding voor inhoud 2">
            <a:extLst>
              <a:ext uri="{FF2B5EF4-FFF2-40B4-BE49-F238E27FC236}">
                <a16:creationId xmlns:a16="http://schemas.microsoft.com/office/drawing/2014/main" id="{F3B94FF9-A94C-E935-EBB5-48DDE97ABFEF}"/>
              </a:ext>
            </a:extLst>
          </p:cNvPr>
          <p:cNvSpPr>
            <a:spLocks noGrp="1"/>
          </p:cNvSpPr>
          <p:nvPr>
            <p:ph idx="1"/>
          </p:nvPr>
        </p:nvSpPr>
        <p:spPr/>
        <p:txBody>
          <a:bodyPr>
            <a:normAutofit fontScale="85000" lnSpcReduction="10000"/>
          </a:bodyPr>
          <a:lstStyle/>
          <a:p>
            <a:pPr marL="0" indent="0">
              <a:buNone/>
            </a:pPr>
            <a:r>
              <a:rPr lang="nl-NL" dirty="0"/>
              <a:t>Jouw dilemma gaat over het risico dat er persoonsgegevens in de trainingsdata zitten of dat mensen persoonsgegevens gaan delen in de chatgesprekken.</a:t>
            </a:r>
          </a:p>
          <a:p>
            <a:pPr marL="0" indent="0">
              <a:buNone/>
            </a:pPr>
            <a:endParaRPr lang="nl-NL" dirty="0"/>
          </a:p>
          <a:p>
            <a:pPr marL="0" indent="0">
              <a:buNone/>
            </a:pPr>
            <a:r>
              <a:rPr lang="nl-NL" dirty="0"/>
              <a:t>Zaken die jij je bijvoorbeeld afvraagt zijn:</a:t>
            </a:r>
          </a:p>
          <a:p>
            <a:r>
              <a:rPr lang="nl-NL" dirty="0"/>
              <a:t>Hoe gaan we de </a:t>
            </a:r>
            <a:r>
              <a:rPr lang="nl-NL" dirty="0" err="1"/>
              <a:t>chatbot</a:t>
            </a:r>
            <a:r>
              <a:rPr lang="nl-NL" dirty="0"/>
              <a:t> trainen? Gaan we daarvoor onze eigen info-mailbox gebruiken? Hoe zit het dan met de persoonsgegevens in die dataset?</a:t>
            </a:r>
          </a:p>
          <a:p>
            <a:r>
              <a:rPr lang="nl-NL" dirty="0"/>
              <a:t>Als we een reeds in basis getrainde AI nemen, wat vinden we dan van het risico dat deze AI getraind is op data met copyright zonder toestemming van de makers?</a:t>
            </a:r>
          </a:p>
          <a:p>
            <a:r>
              <a:rPr lang="nl-NL" dirty="0"/>
              <a:t>Om een passend advies te kunnen krijgen, moeten mensen misschien wel persoonlijke gegevens gaan delen in de chat. Hoe gaan we daarmee om?</a:t>
            </a:r>
          </a:p>
        </p:txBody>
      </p:sp>
    </p:spTree>
    <p:extLst>
      <p:ext uri="{BB962C8B-B14F-4D97-AF65-F5344CB8AC3E}">
        <p14:creationId xmlns:p14="http://schemas.microsoft.com/office/powerpoint/2010/main" val="21998683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E31478-7D11-52A3-86FF-58789B1A5A87}"/>
              </a:ext>
            </a:extLst>
          </p:cNvPr>
          <p:cNvSpPr>
            <a:spLocks noGrp="1"/>
          </p:cNvSpPr>
          <p:nvPr>
            <p:ph type="title"/>
          </p:nvPr>
        </p:nvSpPr>
        <p:spPr/>
        <p:txBody>
          <a:bodyPr/>
          <a:lstStyle/>
          <a:p>
            <a:r>
              <a:rPr lang="nl-NL" dirty="0"/>
              <a:t>Inkoper bij de RVGP</a:t>
            </a:r>
          </a:p>
        </p:txBody>
      </p:sp>
      <p:sp>
        <p:nvSpPr>
          <p:cNvPr id="3" name="Tijdelijke aanduiding voor inhoud 2">
            <a:extLst>
              <a:ext uri="{FF2B5EF4-FFF2-40B4-BE49-F238E27FC236}">
                <a16:creationId xmlns:a16="http://schemas.microsoft.com/office/drawing/2014/main" id="{8B280B3B-80F0-5D6D-D122-D068A21B141A}"/>
              </a:ext>
            </a:extLst>
          </p:cNvPr>
          <p:cNvSpPr>
            <a:spLocks noGrp="1"/>
          </p:cNvSpPr>
          <p:nvPr>
            <p:ph idx="1"/>
          </p:nvPr>
        </p:nvSpPr>
        <p:spPr/>
        <p:txBody>
          <a:bodyPr>
            <a:normAutofit fontScale="92500" lnSpcReduction="20000"/>
          </a:bodyPr>
          <a:lstStyle/>
          <a:p>
            <a:pPr marL="0" indent="0">
              <a:buNone/>
            </a:pPr>
            <a:r>
              <a:rPr lang="nl-NL" dirty="0"/>
              <a:t>Jullie hebben als organisatie 'maatschappelijk verantwoord inkopen' als uitgangspunt omarmd. Van daaruit bezien heb jij wel wat vraagtekens bij het afwegen of er een AI </a:t>
            </a:r>
            <a:r>
              <a:rPr lang="nl-NL" dirty="0" err="1"/>
              <a:t>chatbot</a:t>
            </a:r>
            <a:r>
              <a:rPr lang="nl-NL" dirty="0"/>
              <a:t> ingezet kan gaan worden. Een andere zorg die je hebt is of jullie dit zelf gaan doen of gaan inkopen/aanbesteden.</a:t>
            </a:r>
          </a:p>
          <a:p>
            <a:pPr marL="0" indent="0">
              <a:buNone/>
            </a:pPr>
            <a:endParaRPr lang="nl-NL" dirty="0"/>
          </a:p>
          <a:p>
            <a:pPr marL="0" indent="0">
              <a:buNone/>
            </a:pPr>
            <a:r>
              <a:rPr lang="nl-NL" dirty="0"/>
              <a:t>Zaken die jij je bijvoorbeeld afvraagt zijn:</a:t>
            </a:r>
          </a:p>
          <a:p>
            <a:r>
              <a:rPr lang="nl-NL" dirty="0"/>
              <a:t>Bij maatschappelijk verantwoord inkopen is duurzaamheid een uitgangspunt. Een dergelijke </a:t>
            </a:r>
            <a:r>
              <a:rPr lang="nl-NL" dirty="0" err="1"/>
              <a:t>chatbot</a:t>
            </a:r>
            <a:r>
              <a:rPr lang="nl-NL" dirty="0"/>
              <a:t> (trainen en uitvoeren) kost veel energie en water. Wat vinden we daarvan?</a:t>
            </a:r>
          </a:p>
          <a:p>
            <a:r>
              <a:rPr lang="nl-NL" dirty="0"/>
              <a:t>Gaan we dit in huis ontwikkelen of inkopen/aanbesteden? En als we het gaan inkopen/aanbesteden, welke eisen/normen willen we dan borgen bij de toeleverancier?</a:t>
            </a:r>
          </a:p>
          <a:p>
            <a:pPr marL="0" indent="0">
              <a:buNone/>
            </a:pPr>
            <a:endParaRPr lang="nl-NL" dirty="0"/>
          </a:p>
        </p:txBody>
      </p:sp>
    </p:spTree>
    <p:extLst>
      <p:ext uri="{BB962C8B-B14F-4D97-AF65-F5344CB8AC3E}">
        <p14:creationId xmlns:p14="http://schemas.microsoft.com/office/powerpoint/2010/main" val="40186043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6DF117A-CFCE-B5F3-51CA-5E58036C7C39}"/>
              </a:ext>
            </a:extLst>
          </p:cNvPr>
          <p:cNvSpPr>
            <a:spLocks noGrp="1"/>
          </p:cNvSpPr>
          <p:nvPr>
            <p:ph type="title"/>
          </p:nvPr>
        </p:nvSpPr>
        <p:spPr/>
        <p:txBody>
          <a:bodyPr/>
          <a:lstStyle/>
          <a:p>
            <a:r>
              <a:rPr lang="nl-NL" dirty="0"/>
              <a:t>Communicatieadviseur bij de RVGP</a:t>
            </a:r>
          </a:p>
        </p:txBody>
      </p:sp>
      <p:sp>
        <p:nvSpPr>
          <p:cNvPr id="3" name="Tijdelijke aanduiding voor inhoud 2">
            <a:extLst>
              <a:ext uri="{FF2B5EF4-FFF2-40B4-BE49-F238E27FC236}">
                <a16:creationId xmlns:a16="http://schemas.microsoft.com/office/drawing/2014/main" id="{A0D7E5F3-8BA9-E82A-DE73-225B53A17735}"/>
              </a:ext>
            </a:extLst>
          </p:cNvPr>
          <p:cNvSpPr>
            <a:spLocks noGrp="1"/>
          </p:cNvSpPr>
          <p:nvPr>
            <p:ph idx="1"/>
          </p:nvPr>
        </p:nvSpPr>
        <p:spPr/>
        <p:txBody>
          <a:bodyPr>
            <a:normAutofit fontScale="92500" lnSpcReduction="10000"/>
          </a:bodyPr>
          <a:lstStyle/>
          <a:p>
            <a:pPr marL="0" indent="0">
              <a:buNone/>
            </a:pPr>
            <a:r>
              <a:rPr lang="nl-NL" dirty="0"/>
              <a:t>(Digitale) toegankelijkheid oftewel dat iedereen mee moet kunnen doen is een speerpunt binnen de gehele overheid. Mensen die niet zo digitaal vaardig zijn kunnen moeite hebben met een </a:t>
            </a:r>
            <a:r>
              <a:rPr lang="nl-NL" dirty="0" err="1"/>
              <a:t>chatbot</a:t>
            </a:r>
            <a:r>
              <a:rPr lang="nl-NL" dirty="0"/>
              <a:t> en hebben vaker de voorkeur om een “echt” persoon te spreken.</a:t>
            </a:r>
          </a:p>
          <a:p>
            <a:pPr marL="0" indent="0">
              <a:buNone/>
            </a:pPr>
            <a:endParaRPr lang="nl-NL" dirty="0"/>
          </a:p>
          <a:p>
            <a:pPr marL="0" indent="0">
              <a:buNone/>
            </a:pPr>
            <a:r>
              <a:rPr lang="nl-NL" dirty="0"/>
              <a:t>Zaken die jij je afvraagt zijn bijvoorbeeld:</a:t>
            </a:r>
          </a:p>
          <a:p>
            <a:r>
              <a:rPr lang="nl-NL" dirty="0"/>
              <a:t>Is de </a:t>
            </a:r>
            <a:r>
              <a:rPr lang="nl-NL" dirty="0" err="1"/>
              <a:t>chatbot</a:t>
            </a:r>
            <a:r>
              <a:rPr lang="nl-NL" dirty="0"/>
              <a:t> wel digitaal toegankelijk voor mensen met een (visuele of auditieve) beperking?</a:t>
            </a:r>
          </a:p>
          <a:p>
            <a:r>
              <a:rPr lang="nl-NL" dirty="0"/>
              <a:t>Hoe zorgen we ervoor dat mensen niet van het kastje naar de muur worden gestuurd?</a:t>
            </a:r>
          </a:p>
          <a:p>
            <a:r>
              <a:rPr lang="nl-NL" dirty="0"/>
              <a:t>Waar kunnen mensen terecht die er niet uitkomen met de </a:t>
            </a:r>
            <a:r>
              <a:rPr lang="nl-NL" dirty="0" err="1"/>
              <a:t>chatbot</a:t>
            </a:r>
            <a:r>
              <a:rPr lang="nl-NL" dirty="0"/>
              <a:t>?</a:t>
            </a:r>
          </a:p>
        </p:txBody>
      </p:sp>
    </p:spTree>
    <p:extLst>
      <p:ext uri="{BB962C8B-B14F-4D97-AF65-F5344CB8AC3E}">
        <p14:creationId xmlns:p14="http://schemas.microsoft.com/office/powerpoint/2010/main" val="2076357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A4CE63E-E034-2243-AE27-E7261BDE597E}"/>
              </a:ext>
            </a:extLst>
          </p:cNvPr>
          <p:cNvSpPr>
            <a:spLocks noGrp="1"/>
          </p:cNvSpPr>
          <p:nvPr>
            <p:ph type="title"/>
          </p:nvPr>
        </p:nvSpPr>
        <p:spPr/>
        <p:txBody>
          <a:bodyPr>
            <a:normAutofit/>
          </a:bodyPr>
          <a:lstStyle/>
          <a:p>
            <a:r>
              <a:rPr lang="nl-NL" dirty="0"/>
              <a:t>Casus: </a:t>
            </a:r>
            <a:r>
              <a:rPr lang="nl-NL" b="1" dirty="0"/>
              <a:t>Inkomensafhankelijke </a:t>
            </a:r>
            <a:r>
              <a:rPr lang="nl-NL" b="1" dirty="0" err="1"/>
              <a:t>TegelTax</a:t>
            </a:r>
            <a:endParaRPr lang="nl-NL" dirty="0"/>
          </a:p>
        </p:txBody>
      </p:sp>
      <p:sp>
        <p:nvSpPr>
          <p:cNvPr id="3" name="Tijdelijke aanduiding voor inhoud 2">
            <a:extLst>
              <a:ext uri="{FF2B5EF4-FFF2-40B4-BE49-F238E27FC236}">
                <a16:creationId xmlns:a16="http://schemas.microsoft.com/office/drawing/2014/main" id="{01026C9D-3B22-C7B2-BB40-A43271CFB29E}"/>
              </a:ext>
            </a:extLst>
          </p:cNvPr>
          <p:cNvSpPr>
            <a:spLocks noGrp="1"/>
          </p:cNvSpPr>
          <p:nvPr>
            <p:ph idx="1"/>
          </p:nvPr>
        </p:nvSpPr>
        <p:spPr/>
        <p:txBody>
          <a:bodyPr>
            <a:normAutofit/>
          </a:bodyPr>
          <a:lstStyle/>
          <a:p>
            <a:r>
              <a:rPr lang="nl-NL" dirty="0"/>
              <a:t>Tot nu toe is de </a:t>
            </a:r>
            <a:r>
              <a:rPr lang="nl-NL" dirty="0" err="1"/>
              <a:t>TegelTax</a:t>
            </a:r>
            <a:r>
              <a:rPr lang="nl-NL" dirty="0"/>
              <a:t> een vast bedrag per persoon. Vanuit de politiek is de vraag gekomen of de </a:t>
            </a:r>
            <a:r>
              <a:rPr lang="nl-NL" dirty="0" err="1"/>
              <a:t>TegelTax</a:t>
            </a:r>
            <a:r>
              <a:rPr lang="nl-NL" dirty="0"/>
              <a:t> niet </a:t>
            </a:r>
            <a:r>
              <a:rPr lang="nl-NL" dirty="0" err="1"/>
              <a:t>inkomenafhankelijk</a:t>
            </a:r>
            <a:r>
              <a:rPr lang="nl-NL" dirty="0"/>
              <a:t> zou moeten worden geheven. De vraag aan de RVGP is om te onderzoeken of dit te organiseren is en wat hierbij de vraagstukken/afwegingen zijn?</a:t>
            </a:r>
          </a:p>
          <a:p>
            <a:r>
              <a:rPr lang="nl-NL" dirty="0"/>
              <a:t>In deze oefening stappen jullie als groep in het moment om te bespreken of het uitvoerbaar is om met behulp van een algoritmisch systeem inkomensafhankelijke </a:t>
            </a:r>
            <a:r>
              <a:rPr lang="nl-NL" dirty="0" err="1"/>
              <a:t>TegelTax</a:t>
            </a:r>
            <a:r>
              <a:rPr lang="nl-NL" dirty="0"/>
              <a:t> te heffen en wat hiervan de </a:t>
            </a:r>
            <a:r>
              <a:rPr lang="nl-NL" dirty="0" err="1"/>
              <a:t>voors</a:t>
            </a:r>
            <a:r>
              <a:rPr lang="nl-NL" dirty="0"/>
              <a:t> en tegens zijn.</a:t>
            </a:r>
          </a:p>
          <a:p>
            <a:pPr marL="0" indent="0">
              <a:buNone/>
            </a:pPr>
            <a:endParaRPr lang="nl-NL" dirty="0"/>
          </a:p>
        </p:txBody>
      </p:sp>
      <p:sp>
        <p:nvSpPr>
          <p:cNvPr id="4" name="Rechthoek 3">
            <a:extLst>
              <a:ext uri="{FF2B5EF4-FFF2-40B4-BE49-F238E27FC236}">
                <a16:creationId xmlns:a16="http://schemas.microsoft.com/office/drawing/2014/main" id="{C083BBB6-00DC-7430-71C2-92FFB729ED46}"/>
              </a:ext>
            </a:extLst>
          </p:cNvPr>
          <p:cNvSpPr/>
          <p:nvPr/>
        </p:nvSpPr>
        <p:spPr>
          <a:xfrm rot="1195607">
            <a:off x="9750399" y="2461177"/>
            <a:ext cx="2064774" cy="10886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dirty="0"/>
              <a:t>Casus voor een andere keer</a:t>
            </a:r>
          </a:p>
        </p:txBody>
      </p:sp>
    </p:spTree>
    <p:extLst>
      <p:ext uri="{BB962C8B-B14F-4D97-AF65-F5344CB8AC3E}">
        <p14:creationId xmlns:p14="http://schemas.microsoft.com/office/powerpoint/2010/main" val="7258518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A4CE63E-E034-2243-AE27-E7261BDE597E}"/>
              </a:ext>
            </a:extLst>
          </p:cNvPr>
          <p:cNvSpPr>
            <a:spLocks noGrp="1"/>
          </p:cNvSpPr>
          <p:nvPr>
            <p:ph type="title"/>
          </p:nvPr>
        </p:nvSpPr>
        <p:spPr/>
        <p:txBody>
          <a:bodyPr>
            <a:normAutofit/>
          </a:bodyPr>
          <a:lstStyle/>
          <a:p>
            <a:r>
              <a:rPr lang="nl-NL" dirty="0"/>
              <a:t>Casus: </a:t>
            </a:r>
            <a:r>
              <a:rPr lang="nl-NL" b="1" dirty="0"/>
              <a:t>Proactieve kwijtschelding </a:t>
            </a:r>
            <a:r>
              <a:rPr lang="nl-NL" b="1" dirty="0" err="1"/>
              <a:t>TegelTax</a:t>
            </a:r>
            <a:endParaRPr lang="nl-NL" dirty="0"/>
          </a:p>
        </p:txBody>
      </p:sp>
      <p:sp>
        <p:nvSpPr>
          <p:cNvPr id="3" name="Tijdelijke aanduiding voor inhoud 2">
            <a:extLst>
              <a:ext uri="{FF2B5EF4-FFF2-40B4-BE49-F238E27FC236}">
                <a16:creationId xmlns:a16="http://schemas.microsoft.com/office/drawing/2014/main" id="{01026C9D-3B22-C7B2-BB40-A43271CFB29E}"/>
              </a:ext>
            </a:extLst>
          </p:cNvPr>
          <p:cNvSpPr>
            <a:spLocks noGrp="1"/>
          </p:cNvSpPr>
          <p:nvPr>
            <p:ph idx="1"/>
          </p:nvPr>
        </p:nvSpPr>
        <p:spPr/>
        <p:txBody>
          <a:bodyPr>
            <a:normAutofit lnSpcReduction="10000"/>
          </a:bodyPr>
          <a:lstStyle/>
          <a:p>
            <a:r>
              <a:rPr lang="nl-NL" dirty="0"/>
              <a:t>Tot nu toe moeten mensen zelf kwijtschelding aanvragen voor </a:t>
            </a:r>
            <a:r>
              <a:rPr lang="nl-NL" dirty="0" err="1"/>
              <a:t>TegelTax</a:t>
            </a:r>
            <a:r>
              <a:rPr lang="nl-NL" dirty="0"/>
              <a:t>. Vanuit de politiek is de vraag gekomen of het niet mogelijk is om kwijtschelding van de </a:t>
            </a:r>
            <a:r>
              <a:rPr lang="nl-NL" dirty="0" err="1"/>
              <a:t>TegelTax</a:t>
            </a:r>
            <a:r>
              <a:rPr lang="nl-NL" dirty="0"/>
              <a:t> proactief aan te bieden aan mensen die daar recht op hebben.</a:t>
            </a:r>
          </a:p>
          <a:p>
            <a:r>
              <a:rPr lang="nl-NL" dirty="0"/>
              <a:t>De vraag aan de RVGP is om te onderzoeken of dit te organiseren is en wat hierbij de vraagstukken/afwegingen zijn?</a:t>
            </a:r>
          </a:p>
          <a:p>
            <a:r>
              <a:rPr lang="nl-NL" dirty="0"/>
              <a:t>In deze oefening stappen jullie als groep in het moment om te bespreken of het uitvoerbaar is om met behulp van een algoritmisch systeem vast te stellen wie er in aanmerking komen voor kwijtschelding van </a:t>
            </a:r>
            <a:r>
              <a:rPr lang="nl-NL" dirty="0" err="1"/>
              <a:t>TegelTax</a:t>
            </a:r>
            <a:r>
              <a:rPr lang="nl-NL" dirty="0"/>
              <a:t> en wat hiervan de </a:t>
            </a:r>
            <a:r>
              <a:rPr lang="nl-NL" dirty="0" err="1"/>
              <a:t>voors</a:t>
            </a:r>
            <a:r>
              <a:rPr lang="nl-NL" dirty="0"/>
              <a:t> en tegens zijn.</a:t>
            </a:r>
          </a:p>
          <a:p>
            <a:pPr marL="0" indent="0">
              <a:buNone/>
            </a:pPr>
            <a:endParaRPr lang="nl-NL" dirty="0"/>
          </a:p>
        </p:txBody>
      </p:sp>
      <p:sp>
        <p:nvSpPr>
          <p:cNvPr id="4" name="Rechthoek 3">
            <a:extLst>
              <a:ext uri="{FF2B5EF4-FFF2-40B4-BE49-F238E27FC236}">
                <a16:creationId xmlns:a16="http://schemas.microsoft.com/office/drawing/2014/main" id="{C083BBB6-00DC-7430-71C2-92FFB729ED46}"/>
              </a:ext>
            </a:extLst>
          </p:cNvPr>
          <p:cNvSpPr/>
          <p:nvPr/>
        </p:nvSpPr>
        <p:spPr>
          <a:xfrm rot="1195607">
            <a:off x="9661908" y="1281307"/>
            <a:ext cx="2064774" cy="10886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dirty="0"/>
              <a:t>Casus voor een andere keer</a:t>
            </a:r>
          </a:p>
        </p:txBody>
      </p:sp>
    </p:spTree>
    <p:extLst>
      <p:ext uri="{BB962C8B-B14F-4D97-AF65-F5344CB8AC3E}">
        <p14:creationId xmlns:p14="http://schemas.microsoft.com/office/powerpoint/2010/main" val="12359576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A4CE63E-E034-2243-AE27-E7261BDE597E}"/>
              </a:ext>
            </a:extLst>
          </p:cNvPr>
          <p:cNvSpPr>
            <a:spLocks noGrp="1"/>
          </p:cNvSpPr>
          <p:nvPr>
            <p:ph type="title"/>
          </p:nvPr>
        </p:nvSpPr>
        <p:spPr/>
        <p:txBody>
          <a:bodyPr>
            <a:normAutofit/>
          </a:bodyPr>
          <a:lstStyle/>
          <a:p>
            <a:r>
              <a:rPr lang="nl-NL" dirty="0"/>
              <a:t>Casus: </a:t>
            </a:r>
            <a:r>
              <a:rPr lang="nl-NL" b="1" dirty="0" err="1"/>
              <a:t>Datagedreven</a:t>
            </a:r>
            <a:r>
              <a:rPr lang="nl-NL" b="1" dirty="0"/>
              <a:t> </a:t>
            </a:r>
            <a:r>
              <a:rPr lang="nl-NL" b="1" dirty="0" err="1"/>
              <a:t>GebaandePaden</a:t>
            </a:r>
            <a:r>
              <a:rPr lang="nl-NL" b="1" dirty="0"/>
              <a:t>-controles</a:t>
            </a:r>
            <a:endParaRPr lang="nl-NL" dirty="0"/>
          </a:p>
        </p:txBody>
      </p:sp>
      <p:sp>
        <p:nvSpPr>
          <p:cNvPr id="3" name="Tijdelijke aanduiding voor inhoud 2">
            <a:extLst>
              <a:ext uri="{FF2B5EF4-FFF2-40B4-BE49-F238E27FC236}">
                <a16:creationId xmlns:a16="http://schemas.microsoft.com/office/drawing/2014/main" id="{01026C9D-3B22-C7B2-BB40-A43271CFB29E}"/>
              </a:ext>
            </a:extLst>
          </p:cNvPr>
          <p:cNvSpPr>
            <a:spLocks noGrp="1"/>
          </p:cNvSpPr>
          <p:nvPr>
            <p:ph idx="1"/>
          </p:nvPr>
        </p:nvSpPr>
        <p:spPr/>
        <p:txBody>
          <a:bodyPr>
            <a:normAutofit/>
          </a:bodyPr>
          <a:lstStyle/>
          <a:p>
            <a:r>
              <a:rPr lang="nl-NL" dirty="0"/>
              <a:t>Er worden heel veel paden gebaand in Nederland. Wekelijks zijn er tientallen en soms honderden meldingen en vergunningsaanvragen.</a:t>
            </a:r>
          </a:p>
          <a:p>
            <a:r>
              <a:rPr lang="nl-NL" dirty="0"/>
              <a:t>Het is ondoenlijk om in al die situaties fysiek te gaan kijken. Daarom werken de GP-controleurs nu </a:t>
            </a:r>
            <a:r>
              <a:rPr lang="nl-NL" dirty="0" err="1"/>
              <a:t>steeksproefsgewijs</a:t>
            </a:r>
            <a:r>
              <a:rPr lang="nl-NL" dirty="0"/>
              <a:t>. De vraag is of er met behulp van data niet een betere selectie kan worden gemaakt van gevallen waarin GP-controleurs langs moeten gaan.</a:t>
            </a:r>
          </a:p>
          <a:p>
            <a:r>
              <a:rPr lang="nl-NL" dirty="0"/>
              <a:t>In deze oefening bespreken jullie als groep de inzet van </a:t>
            </a:r>
            <a:r>
              <a:rPr lang="nl-NL" dirty="0" err="1"/>
              <a:t>datagedreven</a:t>
            </a:r>
            <a:r>
              <a:rPr lang="nl-NL" dirty="0"/>
              <a:t> controles en wat hiervan de </a:t>
            </a:r>
            <a:r>
              <a:rPr lang="nl-NL" dirty="0" err="1"/>
              <a:t>voors</a:t>
            </a:r>
            <a:r>
              <a:rPr lang="nl-NL" dirty="0"/>
              <a:t> en tegens zijn.</a:t>
            </a:r>
          </a:p>
          <a:p>
            <a:pPr marL="0" indent="0">
              <a:buNone/>
            </a:pPr>
            <a:endParaRPr lang="nl-NL" dirty="0"/>
          </a:p>
        </p:txBody>
      </p:sp>
      <p:sp>
        <p:nvSpPr>
          <p:cNvPr id="4" name="Rechthoek 3">
            <a:extLst>
              <a:ext uri="{FF2B5EF4-FFF2-40B4-BE49-F238E27FC236}">
                <a16:creationId xmlns:a16="http://schemas.microsoft.com/office/drawing/2014/main" id="{C083BBB6-00DC-7430-71C2-92FFB729ED46}"/>
              </a:ext>
            </a:extLst>
          </p:cNvPr>
          <p:cNvSpPr/>
          <p:nvPr/>
        </p:nvSpPr>
        <p:spPr>
          <a:xfrm rot="1195607">
            <a:off x="9661908" y="1281307"/>
            <a:ext cx="2064774" cy="10886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nl-NL" dirty="0"/>
              <a:t>Casus voor een andere keer</a:t>
            </a:r>
          </a:p>
        </p:txBody>
      </p:sp>
    </p:spTree>
    <p:extLst>
      <p:ext uri="{BB962C8B-B14F-4D97-AF65-F5344CB8AC3E}">
        <p14:creationId xmlns:p14="http://schemas.microsoft.com/office/powerpoint/2010/main" val="1160913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876502C4-7D7E-426A-9005-82F32F2BFF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Meiryo"/>
            </a:endParaRPr>
          </a:p>
        </p:txBody>
      </p:sp>
      <p:sp>
        <p:nvSpPr>
          <p:cNvPr id="58" name="Freeform: Shape 57">
            <a:extLst>
              <a:ext uri="{FF2B5EF4-FFF2-40B4-BE49-F238E27FC236}">
                <a16:creationId xmlns:a16="http://schemas.microsoft.com/office/drawing/2014/main" id="{742CA0AC-CC64-41C0-A0DD-13815E957E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935739" y="0"/>
            <a:ext cx="6256109" cy="6858000"/>
          </a:xfrm>
          <a:custGeom>
            <a:avLst/>
            <a:gdLst>
              <a:gd name="connsiteX0" fmla="*/ 5163144 w 6256109"/>
              <a:gd name="connsiteY0" fmla="*/ 0 h 6858000"/>
              <a:gd name="connsiteX1" fmla="*/ 0 w 6256109"/>
              <a:gd name="connsiteY1" fmla="*/ 0 h 6858000"/>
              <a:gd name="connsiteX2" fmla="*/ 0 w 6256109"/>
              <a:gd name="connsiteY2" fmla="*/ 6858000 h 6858000"/>
              <a:gd name="connsiteX3" fmla="*/ 4369117 w 6256109"/>
              <a:gd name="connsiteY3" fmla="*/ 6858000 h 6858000"/>
              <a:gd name="connsiteX4" fmla="*/ 4398729 w 6256109"/>
              <a:gd name="connsiteY4" fmla="*/ 6830181 h 6858000"/>
              <a:gd name="connsiteX5" fmla="*/ 6256109 w 6256109"/>
              <a:gd name="connsiteY5" fmla="*/ 3651437 h 6858000"/>
              <a:gd name="connsiteX6" fmla="*/ 5194078 w 6256109"/>
              <a:gd name="connsiteY6" fmla="*/ 3743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56109" h="6858000">
                <a:moveTo>
                  <a:pt x="5163144" y="0"/>
                </a:moveTo>
                <a:lnTo>
                  <a:pt x="0" y="0"/>
                </a:lnTo>
                <a:lnTo>
                  <a:pt x="0" y="6858000"/>
                </a:lnTo>
                <a:lnTo>
                  <a:pt x="4369117" y="6858000"/>
                </a:lnTo>
                <a:lnTo>
                  <a:pt x="4398729" y="6830181"/>
                </a:lnTo>
                <a:cubicBezTo>
                  <a:pt x="5335793" y="5938874"/>
                  <a:pt x="6256109" y="5207207"/>
                  <a:pt x="6256109" y="3651437"/>
                </a:cubicBezTo>
                <a:cubicBezTo>
                  <a:pt x="6256109" y="2217590"/>
                  <a:pt x="5880783" y="928495"/>
                  <a:pt x="5194078" y="37438"/>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Shape 59">
            <a:extLst>
              <a:ext uri="{FF2B5EF4-FFF2-40B4-BE49-F238E27FC236}">
                <a16:creationId xmlns:a16="http://schemas.microsoft.com/office/drawing/2014/main" id="{C724D673-8E36-4CE4-BE9A-83AD4B2A69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757781" y="0"/>
            <a:ext cx="1912217" cy="6858000"/>
          </a:xfrm>
          <a:custGeom>
            <a:avLst/>
            <a:gdLst>
              <a:gd name="connsiteX0" fmla="*/ 794027 w 1912217"/>
              <a:gd name="connsiteY0" fmla="*/ 0 h 6858000"/>
              <a:gd name="connsiteX1" fmla="*/ 819252 w 1912217"/>
              <a:gd name="connsiteY1" fmla="*/ 0 h 6858000"/>
              <a:gd name="connsiteX2" fmla="*/ 850186 w 1912217"/>
              <a:gd name="connsiteY2" fmla="*/ 37438 h 6858000"/>
              <a:gd name="connsiteX3" fmla="*/ 1912217 w 1912217"/>
              <a:gd name="connsiteY3" fmla="*/ 3651437 h 6858000"/>
              <a:gd name="connsiteX4" fmla="*/ 54837 w 1912217"/>
              <a:gd name="connsiteY4" fmla="*/ 6830181 h 6858000"/>
              <a:gd name="connsiteX5" fmla="*/ 25225 w 1912217"/>
              <a:gd name="connsiteY5" fmla="*/ 6858000 h 6858000"/>
              <a:gd name="connsiteX6" fmla="*/ 0 w 1912217"/>
              <a:gd name="connsiteY6" fmla="*/ 6858000 h 6858000"/>
              <a:gd name="connsiteX7" fmla="*/ 29612 w 1912217"/>
              <a:gd name="connsiteY7" fmla="*/ 6830181 h 6858000"/>
              <a:gd name="connsiteX8" fmla="*/ 1886992 w 1912217"/>
              <a:gd name="connsiteY8" fmla="*/ 3651437 h 6858000"/>
              <a:gd name="connsiteX9" fmla="*/ 824961 w 1912217"/>
              <a:gd name="connsiteY9" fmla="*/ 3743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12217" h="6858000">
                <a:moveTo>
                  <a:pt x="794027" y="0"/>
                </a:moveTo>
                <a:lnTo>
                  <a:pt x="819252" y="0"/>
                </a:lnTo>
                <a:lnTo>
                  <a:pt x="850186" y="37438"/>
                </a:lnTo>
                <a:cubicBezTo>
                  <a:pt x="1536891" y="928495"/>
                  <a:pt x="1912217" y="2217590"/>
                  <a:pt x="1912217" y="3651437"/>
                </a:cubicBezTo>
                <a:cubicBezTo>
                  <a:pt x="1912217" y="5207207"/>
                  <a:pt x="991901" y="5938874"/>
                  <a:pt x="54837" y="6830181"/>
                </a:cubicBezTo>
                <a:lnTo>
                  <a:pt x="25225" y="6858000"/>
                </a:lnTo>
                <a:lnTo>
                  <a:pt x="0" y="6858000"/>
                </a:lnTo>
                <a:lnTo>
                  <a:pt x="29612" y="6830181"/>
                </a:lnTo>
                <a:cubicBezTo>
                  <a:pt x="966676" y="5938874"/>
                  <a:pt x="1886992" y="5207207"/>
                  <a:pt x="1886992" y="3651437"/>
                </a:cubicBezTo>
                <a:cubicBezTo>
                  <a:pt x="1886992" y="2217590"/>
                  <a:pt x="1511666" y="928495"/>
                  <a:pt x="824961" y="37438"/>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Shape 61">
            <a:extLst>
              <a:ext uri="{FF2B5EF4-FFF2-40B4-BE49-F238E27FC236}">
                <a16:creationId xmlns:a16="http://schemas.microsoft.com/office/drawing/2014/main" id="{AD075913-6DCD-4E36-A623-F839AE995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582157" y="0"/>
            <a:ext cx="1911937" cy="6858000"/>
          </a:xfrm>
          <a:custGeom>
            <a:avLst/>
            <a:gdLst>
              <a:gd name="connsiteX0" fmla="*/ 1046149 w 1911937"/>
              <a:gd name="connsiteY0" fmla="*/ 0 h 6858000"/>
              <a:gd name="connsiteX1" fmla="*/ 1063656 w 1911937"/>
              <a:gd name="connsiteY1" fmla="*/ 0 h 6858000"/>
              <a:gd name="connsiteX2" fmla="*/ 1127586 w 1911937"/>
              <a:gd name="connsiteY2" fmla="*/ 101159 h 6858000"/>
              <a:gd name="connsiteX3" fmla="*/ 1905102 w 1911937"/>
              <a:gd name="connsiteY3" fmla="*/ 3716702 h 6858000"/>
              <a:gd name="connsiteX4" fmla="*/ 312454 w 1911937"/>
              <a:gd name="connsiteY4" fmla="*/ 6591523 h 6858000"/>
              <a:gd name="connsiteX5" fmla="*/ 19171 w 1911937"/>
              <a:gd name="connsiteY5" fmla="*/ 6858000 h 6858000"/>
              <a:gd name="connsiteX6" fmla="*/ 0 w 1911937"/>
              <a:gd name="connsiteY6" fmla="*/ 6858000 h 6858000"/>
              <a:gd name="connsiteX7" fmla="*/ 294340 w 1911937"/>
              <a:gd name="connsiteY7" fmla="*/ 6590562 h 6858000"/>
              <a:gd name="connsiteX8" fmla="*/ 1886988 w 1911937"/>
              <a:gd name="connsiteY8" fmla="*/ 3715741 h 6858000"/>
              <a:gd name="connsiteX9" fmla="*/ 1109471 w 1911937"/>
              <a:gd name="connsiteY9" fmla="*/ 1001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11937" h="6858000">
                <a:moveTo>
                  <a:pt x="1046149" y="0"/>
                </a:moveTo>
                <a:lnTo>
                  <a:pt x="1063656" y="0"/>
                </a:lnTo>
                <a:lnTo>
                  <a:pt x="1127586" y="101159"/>
                </a:lnTo>
                <a:cubicBezTo>
                  <a:pt x="1686146" y="1045656"/>
                  <a:pt x="1959688" y="2323834"/>
                  <a:pt x="1905102" y="3716702"/>
                </a:cubicBezTo>
                <a:cubicBezTo>
                  <a:pt x="1849823" y="5127254"/>
                  <a:pt x="1130316" y="5847421"/>
                  <a:pt x="312454" y="6591523"/>
                </a:cubicBezTo>
                <a:lnTo>
                  <a:pt x="19171" y="6858000"/>
                </a:lnTo>
                <a:lnTo>
                  <a:pt x="0" y="6858000"/>
                </a:lnTo>
                <a:lnTo>
                  <a:pt x="294340" y="6590562"/>
                </a:lnTo>
                <a:cubicBezTo>
                  <a:pt x="1112201" y="5846460"/>
                  <a:pt x="1831708" y="5126294"/>
                  <a:pt x="1886988" y="3715741"/>
                </a:cubicBezTo>
                <a:cubicBezTo>
                  <a:pt x="1941574" y="2322872"/>
                  <a:pt x="1668031" y="1044695"/>
                  <a:pt x="1109471" y="100197"/>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Tekstvak 2">
            <a:extLst>
              <a:ext uri="{FF2B5EF4-FFF2-40B4-BE49-F238E27FC236}">
                <a16:creationId xmlns:a16="http://schemas.microsoft.com/office/drawing/2014/main" id="{DFEF1055-1D0C-0602-93C0-570CBEDFF432}"/>
              </a:ext>
            </a:extLst>
          </p:cNvPr>
          <p:cNvSpPr txBox="1"/>
          <p:nvPr/>
        </p:nvSpPr>
        <p:spPr>
          <a:xfrm>
            <a:off x="304800" y="302172"/>
            <a:ext cx="5452829" cy="6253655"/>
          </a:xfrm>
          <a:prstGeom prst="rect">
            <a:avLst/>
          </a:prstGeom>
        </p:spPr>
        <p:txBody>
          <a:bodyPr vert="horz" lIns="91440" tIns="45720" rIns="91440" bIns="45720" rtlCol="0" anchor="ctr">
            <a:noAutofit/>
          </a:bodyPr>
          <a:lstStyle/>
          <a:p>
            <a:pPr>
              <a:lnSpc>
                <a:spcPct val="90000"/>
              </a:lnSpc>
              <a:spcAft>
                <a:spcPts val="600"/>
              </a:spcAft>
            </a:pPr>
            <a:r>
              <a:rPr lang="nl-NL" sz="1400" noProof="1"/>
              <a:t>Welkom! Wij zijn hier vandaag bij elkaar bij de RVGP, de Rijksdienst voor de Verbetering van de Gebaande Paden.</a:t>
            </a:r>
          </a:p>
          <a:p>
            <a:pPr>
              <a:lnSpc>
                <a:spcPct val="90000"/>
              </a:lnSpc>
              <a:spcAft>
                <a:spcPts val="600"/>
              </a:spcAft>
            </a:pPr>
            <a:endParaRPr lang="nl-NL" sz="1400" noProof="1"/>
          </a:p>
          <a:p>
            <a:pPr>
              <a:lnSpc>
                <a:spcPct val="90000"/>
              </a:lnSpc>
              <a:spcAft>
                <a:spcPts val="600"/>
              </a:spcAft>
            </a:pPr>
            <a:r>
              <a:rPr lang="nl-NL" sz="1400" noProof="1"/>
              <a:t>De RVGP kennen jullie natuurlijk allemaal, want de RVGP raakt alle Nederlanders. Het meest bekend is de RVGP van de TegelTax, de Verhardingsvergunningen en de erkende GebaandePaden-controleurs. In de instructie vinden jullie meer achtergrondinformatie over deze diensten en producten.</a:t>
            </a:r>
          </a:p>
          <a:p>
            <a:pPr>
              <a:lnSpc>
                <a:spcPct val="90000"/>
              </a:lnSpc>
              <a:spcAft>
                <a:spcPts val="600"/>
              </a:spcAft>
            </a:pPr>
            <a:endParaRPr lang="nl-NL" sz="1400" noProof="1"/>
          </a:p>
          <a:p>
            <a:pPr>
              <a:lnSpc>
                <a:spcPct val="90000"/>
              </a:lnSpc>
              <a:spcAft>
                <a:spcPts val="600"/>
              </a:spcAft>
            </a:pPr>
            <a:r>
              <a:rPr lang="nl-NL" sz="1400" noProof="1"/>
              <a:t>Ook de RVGP gaat met haar tijd mee. De politiek en de bestuurders willen graag weten hoe digitalisering en automatisering het werk en de dienstverlening van de RVGP kunnen verbeteren.</a:t>
            </a:r>
          </a:p>
          <a:p>
            <a:pPr>
              <a:lnSpc>
                <a:spcPct val="90000"/>
              </a:lnSpc>
              <a:spcAft>
                <a:spcPts val="600"/>
              </a:spcAft>
            </a:pPr>
            <a:endParaRPr lang="nl-NL" sz="1400" noProof="1"/>
          </a:p>
          <a:p>
            <a:pPr>
              <a:lnSpc>
                <a:spcPct val="90000"/>
              </a:lnSpc>
              <a:spcAft>
                <a:spcPts val="600"/>
              </a:spcAft>
            </a:pPr>
            <a:r>
              <a:rPr lang="nl-NL" sz="1400" noProof="1"/>
              <a:t>Jullie zijn vandaag allemaal werkzaam bij de RVGP, in verschillende rollen. Vanuit die rollen gaan jullie in een team-overleg een casus bespreken.</a:t>
            </a:r>
          </a:p>
          <a:p>
            <a:pPr>
              <a:lnSpc>
                <a:spcPct val="90000"/>
              </a:lnSpc>
              <a:spcAft>
                <a:spcPts val="600"/>
              </a:spcAft>
            </a:pPr>
            <a:endParaRPr lang="nl-NL" sz="1400" noProof="1"/>
          </a:p>
          <a:p>
            <a:pPr>
              <a:lnSpc>
                <a:spcPct val="90000"/>
              </a:lnSpc>
              <a:spcAft>
                <a:spcPts val="600"/>
              </a:spcAft>
            </a:pPr>
            <a:r>
              <a:rPr lang="nl-NL" sz="1400" noProof="1"/>
              <a:t>Op tafel liggen rollen-kaarten. Iedere deelnemer kiest een rol uit de set kaarten die op tafel ligt. Leef je in in jouw rol: hoe ziet deze eruit, hoe zit deze, wat is de gezichtsuitdrukking, wat zijn de standpunten</a:t>
            </a:r>
          </a:p>
          <a:p>
            <a:pPr>
              <a:lnSpc>
                <a:spcPct val="90000"/>
              </a:lnSpc>
              <a:spcAft>
                <a:spcPts val="600"/>
              </a:spcAft>
            </a:pPr>
            <a:endParaRPr lang="nl-NL" sz="1400" noProof="1"/>
          </a:p>
          <a:p>
            <a:pPr>
              <a:lnSpc>
                <a:spcPct val="90000"/>
              </a:lnSpc>
              <a:spcAft>
                <a:spcPts val="600"/>
              </a:spcAft>
            </a:pPr>
            <a:r>
              <a:rPr lang="nl-NL" sz="1400" noProof="1"/>
              <a:t>Lees vervolgens als team de casus samen door en bespreek deze, waarbij ieder vanuit de rol meedoet (en dus niet als jezelf). Na 20 minuten stoppen we hiermee en vragen we jullie om nog 10 minuten vanuit jezelf terug te blikken op het gesprek. Daarna bespreken we het plenair.</a:t>
            </a:r>
          </a:p>
        </p:txBody>
      </p:sp>
      <p:pic>
        <p:nvPicPr>
          <p:cNvPr id="5" name="Afbeelding 4" descr="Afbeelding met zwart, duisternis, nacht&#10;&#10;Automatisch gegenereerde beschrijving">
            <a:extLst>
              <a:ext uri="{FF2B5EF4-FFF2-40B4-BE49-F238E27FC236}">
                <a16:creationId xmlns:a16="http://schemas.microsoft.com/office/drawing/2014/main" id="{6757291E-AF89-A254-4096-0831D715F91E}"/>
              </a:ext>
            </a:extLst>
          </p:cNvPr>
          <p:cNvPicPr>
            <a:picLocks noChangeAspect="1"/>
          </p:cNvPicPr>
          <p:nvPr/>
        </p:nvPicPr>
        <p:blipFill>
          <a:blip r:embed="rId2"/>
          <a:stretch>
            <a:fillRect/>
          </a:stretch>
        </p:blipFill>
        <p:spPr>
          <a:xfrm>
            <a:off x="7214526" y="795129"/>
            <a:ext cx="1839315" cy="2468880"/>
          </a:xfrm>
          <a:prstGeom prst="rect">
            <a:avLst/>
          </a:prstGeom>
        </p:spPr>
      </p:pic>
      <p:pic>
        <p:nvPicPr>
          <p:cNvPr id="11" name="Graphic 10" descr="Route tussen twee spelden, met een pad met effen opvulling">
            <a:extLst>
              <a:ext uri="{FF2B5EF4-FFF2-40B4-BE49-F238E27FC236}">
                <a16:creationId xmlns:a16="http://schemas.microsoft.com/office/drawing/2014/main" id="{7110B99D-7B82-44C0-020C-F98A785F4EE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21574" y="932289"/>
            <a:ext cx="2194560" cy="2194560"/>
          </a:xfrm>
          <a:prstGeom prst="rect">
            <a:avLst/>
          </a:prstGeom>
        </p:spPr>
      </p:pic>
      <p:pic>
        <p:nvPicPr>
          <p:cNvPr id="9" name="Afbeelding 8" descr="Afbeelding met zwart, duisternis&#10;&#10;Automatisch gegenereerde beschrijving">
            <a:extLst>
              <a:ext uri="{FF2B5EF4-FFF2-40B4-BE49-F238E27FC236}">
                <a16:creationId xmlns:a16="http://schemas.microsoft.com/office/drawing/2014/main" id="{FF9283EB-31C8-7A7A-72EE-F12A5B1A4129}"/>
              </a:ext>
            </a:extLst>
          </p:cNvPr>
          <p:cNvPicPr>
            <a:picLocks noChangeAspect="1"/>
          </p:cNvPicPr>
          <p:nvPr/>
        </p:nvPicPr>
        <p:blipFill>
          <a:blip r:embed="rId5"/>
          <a:stretch>
            <a:fillRect/>
          </a:stretch>
        </p:blipFill>
        <p:spPr>
          <a:xfrm>
            <a:off x="7036904" y="3852368"/>
            <a:ext cx="2194560" cy="1859889"/>
          </a:xfrm>
          <a:prstGeom prst="rect">
            <a:avLst/>
          </a:prstGeom>
        </p:spPr>
      </p:pic>
      <p:pic>
        <p:nvPicPr>
          <p:cNvPr id="7" name="Afbeelding 6" descr="Afbeelding met zwart, duisternis&#10;&#10;Automatisch gegenereerde beschrijving">
            <a:extLst>
              <a:ext uri="{FF2B5EF4-FFF2-40B4-BE49-F238E27FC236}">
                <a16:creationId xmlns:a16="http://schemas.microsoft.com/office/drawing/2014/main" id="{F2FF53C0-8FF1-508C-BC06-08EC894FD2E0}"/>
              </a:ext>
            </a:extLst>
          </p:cNvPr>
          <p:cNvPicPr>
            <a:picLocks noChangeAspect="1"/>
          </p:cNvPicPr>
          <p:nvPr/>
        </p:nvPicPr>
        <p:blipFill>
          <a:blip r:embed="rId6"/>
          <a:stretch>
            <a:fillRect/>
          </a:stretch>
        </p:blipFill>
        <p:spPr>
          <a:xfrm>
            <a:off x="9521574" y="3896260"/>
            <a:ext cx="2194560" cy="1772106"/>
          </a:xfrm>
          <a:prstGeom prst="rect">
            <a:avLst/>
          </a:prstGeom>
        </p:spPr>
      </p:pic>
    </p:spTree>
    <p:extLst>
      <p:ext uri="{BB962C8B-B14F-4D97-AF65-F5344CB8AC3E}">
        <p14:creationId xmlns:p14="http://schemas.microsoft.com/office/powerpoint/2010/main" val="2981288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Afbeelding 2" descr="Afbeelding met persoon, kleding, fiets, schoeisel&#10;&#10;Automatisch gegenereerde beschrijving">
            <a:extLst>
              <a:ext uri="{FF2B5EF4-FFF2-40B4-BE49-F238E27FC236}">
                <a16:creationId xmlns:a16="http://schemas.microsoft.com/office/drawing/2014/main" id="{613CD891-FA72-1F39-B75D-43F03733A7C9}"/>
              </a:ext>
            </a:extLst>
          </p:cNvPr>
          <p:cNvPicPr>
            <a:picLocks noChangeAspect="1"/>
          </p:cNvPicPr>
          <p:nvPr/>
        </p:nvPicPr>
        <p:blipFill>
          <a:blip r:embed="rId2"/>
          <a:srcRect t="3926" b="1510"/>
          <a:stretch/>
        </p:blipFill>
        <p:spPr>
          <a:xfrm>
            <a:off x="1" y="10"/>
            <a:ext cx="9669642" cy="6857990"/>
          </a:xfrm>
          <a:prstGeom prst="rect">
            <a:avLst/>
          </a:prstGeom>
        </p:spPr>
      </p:pic>
      <p:sp>
        <p:nvSpPr>
          <p:cNvPr id="22" name="Rectangle 2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kstvak 3">
            <a:extLst>
              <a:ext uri="{FF2B5EF4-FFF2-40B4-BE49-F238E27FC236}">
                <a16:creationId xmlns:a16="http://schemas.microsoft.com/office/drawing/2014/main" id="{BB61E3B1-3D39-8A76-79DE-E55A95868C46}"/>
              </a:ext>
            </a:extLst>
          </p:cNvPr>
          <p:cNvSpPr txBox="1"/>
          <p:nvPr/>
        </p:nvSpPr>
        <p:spPr>
          <a:xfrm>
            <a:off x="7531610" y="870155"/>
            <a:ext cx="4399835" cy="5306808"/>
          </a:xfrm>
          <a:prstGeom prst="rect">
            <a:avLst/>
          </a:prstGeom>
        </p:spPr>
        <p:txBody>
          <a:bodyPr vert="horz" lIns="91440" tIns="45720" rIns="91440" bIns="45720" rtlCol="0" anchor="ctr">
            <a:noAutofit/>
          </a:bodyPr>
          <a:lstStyle/>
          <a:p>
            <a:pPr>
              <a:lnSpc>
                <a:spcPct val="90000"/>
              </a:lnSpc>
              <a:spcAft>
                <a:spcPts val="600"/>
              </a:spcAft>
            </a:pPr>
            <a:r>
              <a:rPr lang="en-US" b="1" noProof="1"/>
              <a:t>TegelTax</a:t>
            </a:r>
          </a:p>
          <a:p>
            <a:pPr>
              <a:lnSpc>
                <a:spcPct val="90000"/>
              </a:lnSpc>
              <a:spcAft>
                <a:spcPts val="600"/>
              </a:spcAft>
            </a:pPr>
            <a:endParaRPr lang="en-US" noProof="1"/>
          </a:p>
          <a:p>
            <a:pPr>
              <a:lnSpc>
                <a:spcPct val="90000"/>
              </a:lnSpc>
              <a:spcAft>
                <a:spcPts val="600"/>
              </a:spcAft>
            </a:pPr>
            <a:r>
              <a:rPr lang="en-US" noProof="1"/>
              <a:t>De RVGP int TegelTax bij elke Nederlander ouder dan 3. Dat is de leeftijd waarop verwacht mag worden dat een kind kan lopen en daarmee gebruik</a:t>
            </a:r>
            <a:r>
              <a:rPr lang="en-US" strike="sngStrike" noProof="1">
                <a:solidFill>
                  <a:srgbClr val="FF0000"/>
                </a:solidFill>
              </a:rPr>
              <a:t>t</a:t>
            </a:r>
            <a:r>
              <a:rPr lang="en-US" noProof="1"/>
              <a:t> maakt van stoepen en andere verharding. </a:t>
            </a:r>
          </a:p>
          <a:p>
            <a:pPr indent="-228600">
              <a:lnSpc>
                <a:spcPct val="90000"/>
              </a:lnSpc>
              <a:spcAft>
                <a:spcPts val="600"/>
              </a:spcAft>
              <a:buFont typeface="Arial" panose="020B0604020202020204" pitchFamily="34" charset="0"/>
              <a:buChar char="•"/>
            </a:pPr>
            <a:endParaRPr lang="en-US" noProof="1"/>
          </a:p>
          <a:p>
            <a:pPr>
              <a:lnSpc>
                <a:spcPct val="90000"/>
              </a:lnSpc>
              <a:spcAft>
                <a:spcPts val="600"/>
              </a:spcAft>
            </a:pPr>
            <a:r>
              <a:rPr lang="en-US" noProof="1"/>
              <a:t>Voor thuiswonende kinderen wordt de TegelTax via de ouders geheven. Er is kwijtschelding van de TegelTax mogelijk, maar hier gelden voorwaarden voor. </a:t>
            </a:r>
          </a:p>
          <a:p>
            <a:pPr indent="-228600">
              <a:lnSpc>
                <a:spcPct val="90000"/>
              </a:lnSpc>
              <a:spcAft>
                <a:spcPts val="600"/>
              </a:spcAft>
              <a:buFont typeface="Arial" panose="020B0604020202020204" pitchFamily="34" charset="0"/>
              <a:buChar char="•"/>
            </a:pPr>
            <a:endParaRPr lang="en-US" noProof="1"/>
          </a:p>
          <a:p>
            <a:pPr>
              <a:lnSpc>
                <a:spcPct val="90000"/>
              </a:lnSpc>
              <a:spcAft>
                <a:spcPts val="600"/>
              </a:spcAft>
            </a:pPr>
            <a:r>
              <a:rPr lang="en-US" noProof="1"/>
              <a:t>Het kan hierbij zowel gaan om kwijtschelding vanwege een te laag inkomen, als kwijtschelding vanwege persoonlijke omstandigheden die maken dat iemand geen gebruik maakt van gebaande paden.</a:t>
            </a:r>
          </a:p>
        </p:txBody>
      </p:sp>
    </p:spTree>
    <p:extLst>
      <p:ext uri="{BB962C8B-B14F-4D97-AF65-F5344CB8AC3E}">
        <p14:creationId xmlns:p14="http://schemas.microsoft.com/office/powerpoint/2010/main" val="1268024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fbeelding 2" descr="Afbeelding met buitenshuis, wolk, plant, gras&#10;&#10;Automatisch gegenereerde beschrijving">
            <a:extLst>
              <a:ext uri="{FF2B5EF4-FFF2-40B4-BE49-F238E27FC236}">
                <a16:creationId xmlns:a16="http://schemas.microsoft.com/office/drawing/2014/main" id="{99C45C89-EF71-747D-38FC-7A87A7385DD0}"/>
              </a:ext>
            </a:extLst>
          </p:cNvPr>
          <p:cNvPicPr>
            <a:picLocks noChangeAspect="1"/>
          </p:cNvPicPr>
          <p:nvPr/>
        </p:nvPicPr>
        <p:blipFill>
          <a:blip r:embed="rId2"/>
          <a:srcRect b="5436"/>
          <a:stretch/>
        </p:blipFill>
        <p:spPr>
          <a:xfrm>
            <a:off x="2522356" y="1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kstvak 3">
            <a:extLst>
              <a:ext uri="{FF2B5EF4-FFF2-40B4-BE49-F238E27FC236}">
                <a16:creationId xmlns:a16="http://schemas.microsoft.com/office/drawing/2014/main" id="{0200E958-3645-1E15-1327-C2BBE4F06C1E}"/>
              </a:ext>
            </a:extLst>
          </p:cNvPr>
          <p:cNvSpPr txBox="1"/>
          <p:nvPr/>
        </p:nvSpPr>
        <p:spPr>
          <a:xfrm>
            <a:off x="412956" y="604684"/>
            <a:ext cx="4247434" cy="5572279"/>
          </a:xfrm>
          <a:prstGeom prst="rect">
            <a:avLst/>
          </a:prstGeom>
        </p:spPr>
        <p:txBody>
          <a:bodyPr vert="horz" lIns="91440" tIns="45720" rIns="91440" bIns="45720" rtlCol="0" anchor="ctr">
            <a:normAutofit lnSpcReduction="10000"/>
          </a:bodyPr>
          <a:lstStyle/>
          <a:p>
            <a:pPr>
              <a:lnSpc>
                <a:spcPct val="90000"/>
              </a:lnSpc>
              <a:spcAft>
                <a:spcPts val="600"/>
              </a:spcAft>
            </a:pPr>
            <a:r>
              <a:rPr lang="en-US" b="1" noProof="1"/>
              <a:t>VerhardingsMelding en VerhardingsVergunning </a:t>
            </a:r>
            <a:endParaRPr lang="en-US" noProof="1"/>
          </a:p>
          <a:p>
            <a:pPr>
              <a:lnSpc>
                <a:spcPct val="90000"/>
              </a:lnSpc>
              <a:spcAft>
                <a:spcPts val="600"/>
              </a:spcAft>
            </a:pPr>
            <a:endParaRPr lang="en-US" noProof="1"/>
          </a:p>
          <a:p>
            <a:pPr>
              <a:lnSpc>
                <a:spcPct val="90000"/>
              </a:lnSpc>
              <a:spcAft>
                <a:spcPts val="600"/>
              </a:spcAft>
            </a:pPr>
            <a:r>
              <a:rPr lang="en-US" noProof="1"/>
              <a:t>Iedereen die een stuk grond wil betegelen, bestraten of asfalteren moet bij de RVGP melding doen en in sommige gevallen een vergunning aanvragen. Dit staat los van de vergunningen die je bij een gemeente of provincie moet aanvragen. </a:t>
            </a:r>
          </a:p>
          <a:p>
            <a:pPr>
              <a:lnSpc>
                <a:spcPct val="90000"/>
              </a:lnSpc>
              <a:spcAft>
                <a:spcPts val="600"/>
              </a:spcAft>
            </a:pPr>
            <a:endParaRPr lang="en-US" noProof="1"/>
          </a:p>
          <a:p>
            <a:pPr>
              <a:lnSpc>
                <a:spcPct val="90000"/>
              </a:lnSpc>
              <a:spcAft>
                <a:spcPts val="600"/>
              </a:spcAft>
            </a:pPr>
            <a:r>
              <a:rPr lang="en-US" noProof="1"/>
              <a:t>Bij de RVGP wordt ook gekeken naar het soort materiaal dat je gebruikt en de kwaliteit daarvan. Hierover moet informatie worden aangeleverd bij het doen van de melding en/of aanvragen van de vergunning. </a:t>
            </a:r>
          </a:p>
          <a:p>
            <a:pPr>
              <a:lnSpc>
                <a:spcPct val="90000"/>
              </a:lnSpc>
              <a:spcAft>
                <a:spcPts val="600"/>
              </a:spcAft>
            </a:pPr>
            <a:endParaRPr lang="en-US" noProof="1"/>
          </a:p>
          <a:p>
            <a:pPr>
              <a:lnSpc>
                <a:spcPct val="90000"/>
              </a:lnSpc>
              <a:spcAft>
                <a:spcPts val="600"/>
              </a:spcAft>
            </a:pPr>
            <a:r>
              <a:rPr lang="en-US" noProof="1"/>
              <a:t>GP-controleurs controleren of de verharding conform melding/vergunning is aangelegd.</a:t>
            </a:r>
          </a:p>
        </p:txBody>
      </p:sp>
    </p:spTree>
    <p:extLst>
      <p:ext uri="{BB962C8B-B14F-4D97-AF65-F5344CB8AC3E}">
        <p14:creationId xmlns:p14="http://schemas.microsoft.com/office/powerpoint/2010/main" val="1512395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Afbeelding 4" descr="Afbeelding met persoon, buitenshuis, kleding, wolk&#10;&#10;Automatisch gegenereerde beschrijving">
            <a:extLst>
              <a:ext uri="{FF2B5EF4-FFF2-40B4-BE49-F238E27FC236}">
                <a16:creationId xmlns:a16="http://schemas.microsoft.com/office/drawing/2014/main" id="{8033D9FD-5404-16BA-F9C6-2BF70142BD62}"/>
              </a:ext>
            </a:extLst>
          </p:cNvPr>
          <p:cNvPicPr>
            <a:picLocks noChangeAspect="1"/>
          </p:cNvPicPr>
          <p:nvPr/>
        </p:nvPicPr>
        <p:blipFill>
          <a:blip r:embed="rId2"/>
          <a:srcRect l="15724" t="-1" r="-9842" b="-1"/>
          <a:stretch/>
        </p:blipFill>
        <p:spPr>
          <a:xfrm>
            <a:off x="1" y="10"/>
            <a:ext cx="9669642" cy="6857990"/>
          </a:xfrm>
          <a:prstGeom prst="rect">
            <a:avLst/>
          </a:prstGeom>
        </p:spPr>
      </p:pic>
      <p:sp>
        <p:nvSpPr>
          <p:cNvPr id="41" name="Rectangle 4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kstvak 23">
            <a:extLst>
              <a:ext uri="{FF2B5EF4-FFF2-40B4-BE49-F238E27FC236}">
                <a16:creationId xmlns:a16="http://schemas.microsoft.com/office/drawing/2014/main" id="{0F2FB9A7-D49D-F4A2-368C-4B86DB65D2B9}"/>
              </a:ext>
            </a:extLst>
          </p:cNvPr>
          <p:cNvSpPr txBox="1"/>
          <p:nvPr/>
        </p:nvSpPr>
        <p:spPr>
          <a:xfrm>
            <a:off x="7531610" y="693174"/>
            <a:ext cx="4222855" cy="5483789"/>
          </a:xfrm>
          <a:prstGeom prst="rect">
            <a:avLst/>
          </a:prstGeom>
        </p:spPr>
        <p:txBody>
          <a:bodyPr vert="horz" lIns="91440" tIns="45720" rIns="91440" bIns="45720" rtlCol="0">
            <a:normAutofit/>
          </a:bodyPr>
          <a:lstStyle/>
          <a:p>
            <a:pPr>
              <a:lnSpc>
                <a:spcPct val="90000"/>
              </a:lnSpc>
              <a:spcAft>
                <a:spcPts val="600"/>
              </a:spcAft>
            </a:pPr>
            <a:r>
              <a:rPr lang="en-US" sz="2000" b="1" err="1"/>
              <a:t>Erkend</a:t>
            </a:r>
            <a:r>
              <a:rPr lang="en-US" sz="2000" b="1"/>
              <a:t> GP-</a:t>
            </a:r>
            <a:r>
              <a:rPr lang="en-US" sz="2000" b="1" err="1"/>
              <a:t>controleur</a:t>
            </a:r>
            <a:endParaRPr lang="en-US" sz="2000" b="1"/>
          </a:p>
          <a:p>
            <a:pPr indent="-228600">
              <a:lnSpc>
                <a:spcPct val="90000"/>
              </a:lnSpc>
              <a:spcAft>
                <a:spcPts val="600"/>
              </a:spcAft>
              <a:buFont typeface="Arial" panose="020B0604020202020204" pitchFamily="34" charset="0"/>
              <a:buChar char="•"/>
            </a:pPr>
            <a:endParaRPr lang="en-US" sz="2000" b="1"/>
          </a:p>
          <a:p>
            <a:pPr>
              <a:lnSpc>
                <a:spcPct val="90000"/>
              </a:lnSpc>
              <a:spcAft>
                <a:spcPts val="600"/>
              </a:spcAft>
            </a:pPr>
            <a:r>
              <a:rPr lang="en-US" sz="2000"/>
              <a:t>Om </a:t>
            </a:r>
            <a:r>
              <a:rPr lang="en-US" sz="2000" err="1"/>
              <a:t>te</a:t>
            </a:r>
            <a:r>
              <a:rPr lang="en-US" sz="2000"/>
              <a:t> </a:t>
            </a:r>
            <a:r>
              <a:rPr lang="en-US" sz="2000" err="1"/>
              <a:t>mogen</a:t>
            </a:r>
            <a:r>
              <a:rPr lang="en-US" sz="2000"/>
              <a:t> </a:t>
            </a:r>
            <a:r>
              <a:rPr lang="en-US" sz="2000" err="1"/>
              <a:t>werken</a:t>
            </a:r>
            <a:r>
              <a:rPr lang="en-US" sz="2000"/>
              <a:t> </a:t>
            </a:r>
            <a:r>
              <a:rPr lang="en-US" sz="2000" err="1"/>
              <a:t>als</a:t>
            </a:r>
            <a:r>
              <a:rPr lang="en-US" sz="2000"/>
              <a:t> GP-</a:t>
            </a:r>
            <a:r>
              <a:rPr lang="en-US" sz="2000" err="1"/>
              <a:t>controleur</a:t>
            </a:r>
            <a:r>
              <a:rPr lang="en-US" sz="2000"/>
              <a:t> </a:t>
            </a:r>
            <a:r>
              <a:rPr lang="en-US" sz="2000" err="1"/>
              <a:t>moet</a:t>
            </a:r>
            <a:r>
              <a:rPr lang="en-US" sz="2000"/>
              <a:t> je </a:t>
            </a:r>
            <a:r>
              <a:rPr lang="en-US" sz="2000" err="1"/>
              <a:t>een</a:t>
            </a:r>
            <a:r>
              <a:rPr lang="en-US" sz="2000"/>
              <a:t> </a:t>
            </a:r>
            <a:r>
              <a:rPr lang="en-US" sz="2000" err="1"/>
              <a:t>erkenning</a:t>
            </a:r>
            <a:r>
              <a:rPr lang="en-US" sz="2000"/>
              <a:t> </a:t>
            </a:r>
            <a:r>
              <a:rPr lang="en-US" sz="2000" err="1"/>
              <a:t>verkrijgen</a:t>
            </a:r>
            <a:r>
              <a:rPr lang="en-US" sz="2000"/>
              <a:t> van de RVGP. </a:t>
            </a:r>
          </a:p>
          <a:p>
            <a:pPr indent="-228600">
              <a:lnSpc>
                <a:spcPct val="90000"/>
              </a:lnSpc>
              <a:spcAft>
                <a:spcPts val="600"/>
              </a:spcAft>
              <a:buFont typeface="Arial" panose="020B0604020202020204" pitchFamily="34" charset="0"/>
              <a:buChar char="•"/>
            </a:pPr>
            <a:endParaRPr lang="en-US" sz="2000"/>
          </a:p>
          <a:p>
            <a:pPr>
              <a:lnSpc>
                <a:spcPct val="90000"/>
              </a:lnSpc>
              <a:spcAft>
                <a:spcPts val="600"/>
              </a:spcAft>
            </a:pPr>
            <a:r>
              <a:rPr lang="en-US" sz="2000"/>
              <a:t>Om in </a:t>
            </a:r>
            <a:r>
              <a:rPr lang="en-US" sz="2000" err="1"/>
              <a:t>aanmerking</a:t>
            </a:r>
            <a:r>
              <a:rPr lang="en-US" sz="2000"/>
              <a:t> </a:t>
            </a:r>
            <a:r>
              <a:rPr lang="en-US" sz="2000" err="1"/>
              <a:t>te</a:t>
            </a:r>
            <a:r>
              <a:rPr lang="en-US" sz="2000"/>
              <a:t> </a:t>
            </a:r>
            <a:r>
              <a:rPr lang="en-US" sz="2000" err="1"/>
              <a:t>komen</a:t>
            </a:r>
            <a:r>
              <a:rPr lang="en-US" sz="2000"/>
              <a:t> </a:t>
            </a:r>
            <a:r>
              <a:rPr lang="en-US" sz="2000" err="1"/>
              <a:t>moet</a:t>
            </a:r>
            <a:r>
              <a:rPr lang="en-US" sz="2000"/>
              <a:t> je </a:t>
            </a:r>
            <a:r>
              <a:rPr lang="en-US" sz="2000" err="1"/>
              <a:t>een</a:t>
            </a:r>
            <a:r>
              <a:rPr lang="en-US" sz="2000"/>
              <a:t> </a:t>
            </a:r>
            <a:r>
              <a:rPr lang="en-US" sz="2000" err="1"/>
              <a:t>technische</a:t>
            </a:r>
            <a:r>
              <a:rPr lang="en-US" sz="2000"/>
              <a:t> </a:t>
            </a:r>
            <a:r>
              <a:rPr lang="en-US" sz="2000" err="1"/>
              <a:t>opleiding</a:t>
            </a:r>
            <a:r>
              <a:rPr lang="en-US" sz="2000"/>
              <a:t> op HBO-</a:t>
            </a:r>
            <a:r>
              <a:rPr lang="en-US" sz="2000" err="1"/>
              <a:t>niveau</a:t>
            </a:r>
            <a:r>
              <a:rPr lang="en-US" sz="2000"/>
              <a:t> </a:t>
            </a:r>
            <a:r>
              <a:rPr lang="en-US" sz="2000" err="1"/>
              <a:t>hebben</a:t>
            </a:r>
            <a:r>
              <a:rPr lang="en-US" sz="2000"/>
              <a:t> </a:t>
            </a:r>
            <a:r>
              <a:rPr lang="en-US" sz="2000" err="1"/>
              <a:t>afgerond</a:t>
            </a:r>
            <a:r>
              <a:rPr lang="en-US" sz="2000"/>
              <a:t> </a:t>
            </a:r>
            <a:r>
              <a:rPr lang="en-US" sz="2000" err="1"/>
              <a:t>en</a:t>
            </a:r>
            <a:r>
              <a:rPr lang="en-US" sz="2000"/>
              <a:t> </a:t>
            </a:r>
            <a:r>
              <a:rPr lang="en-US" sz="2000" err="1"/>
              <a:t>minimaal</a:t>
            </a:r>
            <a:r>
              <a:rPr lang="en-US" sz="2000"/>
              <a:t> </a:t>
            </a:r>
            <a:r>
              <a:rPr lang="en-US" sz="2000" err="1"/>
              <a:t>drie</a:t>
            </a:r>
            <a:r>
              <a:rPr lang="en-US" sz="2000"/>
              <a:t> </a:t>
            </a:r>
            <a:r>
              <a:rPr lang="en-US" sz="2000" err="1"/>
              <a:t>jaar</a:t>
            </a:r>
            <a:r>
              <a:rPr lang="en-US" sz="2000"/>
              <a:t> </a:t>
            </a:r>
            <a:r>
              <a:rPr lang="en-US" sz="2000" err="1"/>
              <a:t>verhardingservaring</a:t>
            </a:r>
            <a:r>
              <a:rPr lang="en-US" sz="2000"/>
              <a:t> </a:t>
            </a:r>
            <a:r>
              <a:rPr lang="en-US" sz="2000" err="1"/>
              <a:t>hebben</a:t>
            </a:r>
            <a:r>
              <a:rPr lang="en-US" sz="2000"/>
              <a:t>. </a:t>
            </a:r>
          </a:p>
          <a:p>
            <a:pPr indent="-228600">
              <a:lnSpc>
                <a:spcPct val="90000"/>
              </a:lnSpc>
              <a:spcAft>
                <a:spcPts val="600"/>
              </a:spcAft>
              <a:buFont typeface="Arial" panose="020B0604020202020204" pitchFamily="34" charset="0"/>
              <a:buChar char="•"/>
            </a:pPr>
            <a:endParaRPr lang="en-US" sz="2000"/>
          </a:p>
          <a:p>
            <a:pPr>
              <a:lnSpc>
                <a:spcPct val="90000"/>
              </a:lnSpc>
              <a:spcAft>
                <a:spcPts val="600"/>
              </a:spcAft>
            </a:pPr>
            <a:r>
              <a:rPr lang="en-US" sz="2000"/>
              <a:t>Om </a:t>
            </a:r>
            <a:r>
              <a:rPr lang="en-US" sz="2000" err="1"/>
              <a:t>een</a:t>
            </a:r>
            <a:r>
              <a:rPr lang="en-US" sz="2000"/>
              <a:t> </a:t>
            </a:r>
            <a:r>
              <a:rPr lang="en-US" sz="2000" err="1"/>
              <a:t>certificaat</a:t>
            </a:r>
            <a:r>
              <a:rPr lang="en-US" sz="2000"/>
              <a:t> </a:t>
            </a:r>
            <a:r>
              <a:rPr lang="en-US" sz="2000" err="1"/>
              <a:t>te</a:t>
            </a:r>
            <a:r>
              <a:rPr lang="en-US" sz="2000"/>
              <a:t> </a:t>
            </a:r>
            <a:r>
              <a:rPr lang="en-US" sz="2000" err="1"/>
              <a:t>krijgen</a:t>
            </a:r>
            <a:r>
              <a:rPr lang="en-US" sz="2000"/>
              <a:t> </a:t>
            </a:r>
            <a:r>
              <a:rPr lang="en-US" sz="2000" err="1"/>
              <a:t>moet</a:t>
            </a:r>
            <a:r>
              <a:rPr lang="en-US" sz="2000"/>
              <a:t> je </a:t>
            </a:r>
            <a:r>
              <a:rPr lang="en-US" sz="2000" err="1"/>
              <a:t>bij</a:t>
            </a:r>
            <a:r>
              <a:rPr lang="en-US" sz="2000"/>
              <a:t> RVGP </a:t>
            </a:r>
            <a:r>
              <a:rPr lang="en-US" sz="2000" err="1"/>
              <a:t>nog</a:t>
            </a:r>
            <a:r>
              <a:rPr lang="en-US" sz="2000"/>
              <a:t> </a:t>
            </a:r>
            <a:r>
              <a:rPr lang="en-US" sz="2000" err="1"/>
              <a:t>een</a:t>
            </a:r>
            <a:r>
              <a:rPr lang="en-US" sz="2000"/>
              <a:t> </a:t>
            </a:r>
            <a:r>
              <a:rPr lang="en-US" sz="2000" err="1"/>
              <a:t>praktijkexamen</a:t>
            </a:r>
            <a:r>
              <a:rPr lang="en-US" sz="2000"/>
              <a:t> </a:t>
            </a:r>
            <a:r>
              <a:rPr lang="en-US" sz="2000" err="1"/>
              <a:t>afleggen</a:t>
            </a:r>
            <a:r>
              <a:rPr lang="en-US" sz="2000"/>
              <a:t>. </a:t>
            </a:r>
            <a:r>
              <a:rPr lang="en-US" sz="2000" err="1"/>
              <a:t>Daarna</a:t>
            </a:r>
            <a:r>
              <a:rPr lang="en-US" sz="2000"/>
              <a:t> </a:t>
            </a:r>
            <a:r>
              <a:rPr lang="en-US" sz="2000" err="1"/>
              <a:t>kun</a:t>
            </a:r>
            <a:r>
              <a:rPr lang="en-US" sz="2000"/>
              <a:t> je de </a:t>
            </a:r>
            <a:r>
              <a:rPr lang="en-US" sz="2000" err="1"/>
              <a:t>gebaande</a:t>
            </a:r>
            <a:r>
              <a:rPr lang="en-US" sz="2000"/>
              <a:t> </a:t>
            </a:r>
            <a:r>
              <a:rPr lang="en-US" sz="2000" err="1"/>
              <a:t>paden</a:t>
            </a:r>
            <a:r>
              <a:rPr lang="en-US" sz="2000"/>
              <a:t> op </a:t>
            </a:r>
            <a:r>
              <a:rPr lang="en-US" sz="2000" err="1"/>
              <a:t>en</a:t>
            </a:r>
            <a:r>
              <a:rPr lang="en-US" sz="2000"/>
              <a:t> </a:t>
            </a:r>
            <a:r>
              <a:rPr lang="en-US" sz="2000" err="1"/>
              <a:t>lanen</a:t>
            </a:r>
            <a:r>
              <a:rPr lang="en-US" sz="2000"/>
              <a:t> in.</a:t>
            </a:r>
          </a:p>
        </p:txBody>
      </p:sp>
    </p:spTree>
    <p:extLst>
      <p:ext uri="{BB962C8B-B14F-4D97-AF65-F5344CB8AC3E}">
        <p14:creationId xmlns:p14="http://schemas.microsoft.com/office/powerpoint/2010/main" val="589404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BBE2174-DCE3-8977-B5CD-E537D9534D28}"/>
              </a:ext>
            </a:extLst>
          </p:cNvPr>
          <p:cNvSpPr>
            <a:spLocks noGrp="1"/>
          </p:cNvSpPr>
          <p:nvPr>
            <p:ph type="title"/>
          </p:nvPr>
        </p:nvSpPr>
        <p:spPr/>
        <p:txBody>
          <a:bodyPr/>
          <a:lstStyle/>
          <a:p>
            <a:r>
              <a:rPr lang="nl-NL" dirty="0"/>
              <a:t>Programma/draaiboek</a:t>
            </a:r>
          </a:p>
        </p:txBody>
      </p:sp>
      <p:sp>
        <p:nvSpPr>
          <p:cNvPr id="3" name="Tijdelijke aanduiding voor inhoud 2">
            <a:extLst>
              <a:ext uri="{FF2B5EF4-FFF2-40B4-BE49-F238E27FC236}">
                <a16:creationId xmlns:a16="http://schemas.microsoft.com/office/drawing/2014/main" id="{4DE6A2B4-90E4-CD92-E80C-E4BB66B48E43}"/>
              </a:ext>
            </a:extLst>
          </p:cNvPr>
          <p:cNvSpPr>
            <a:spLocks noGrp="1"/>
          </p:cNvSpPr>
          <p:nvPr>
            <p:ph idx="1"/>
          </p:nvPr>
        </p:nvSpPr>
        <p:spPr/>
        <p:txBody>
          <a:bodyPr>
            <a:normAutofit fontScale="62500" lnSpcReduction="20000"/>
          </a:bodyPr>
          <a:lstStyle/>
          <a:p>
            <a:pPr marL="0" indent="0">
              <a:buNone/>
            </a:pPr>
            <a:r>
              <a:rPr lang="nl-NL" dirty="0"/>
              <a:t>Ontvangst van de deelnemers en uitnodigen om zich te verdelen over de tafels die zijn klaargezet.</a:t>
            </a:r>
          </a:p>
          <a:p>
            <a:pPr marL="0" indent="0">
              <a:buNone/>
            </a:pPr>
            <a:endParaRPr lang="nl-NL" dirty="0"/>
          </a:p>
          <a:p>
            <a:pPr marL="0" indent="0">
              <a:buNone/>
            </a:pPr>
            <a:r>
              <a:rPr lang="nl-NL" dirty="0"/>
              <a:t>00:00 - 00:05</a:t>
            </a:r>
          </a:p>
          <a:p>
            <a:pPr marL="0" indent="0">
              <a:buNone/>
            </a:pPr>
            <a:r>
              <a:rPr lang="nl-NL" dirty="0"/>
              <a:t>Start met korte introductie van de casus-oefening</a:t>
            </a:r>
          </a:p>
          <a:p>
            <a:pPr marL="0" indent="0">
              <a:buNone/>
            </a:pPr>
            <a:endParaRPr lang="nl-NL" dirty="0"/>
          </a:p>
          <a:p>
            <a:pPr marL="0" indent="0">
              <a:buNone/>
            </a:pPr>
            <a:r>
              <a:rPr lang="nl-NL" dirty="0"/>
              <a:t>00:05-00:30</a:t>
            </a:r>
          </a:p>
          <a:p>
            <a:pPr marL="0" indent="0">
              <a:buNone/>
            </a:pPr>
            <a:r>
              <a:rPr lang="nl-NL" dirty="0"/>
              <a:t>Gesprek over casus vanuit rollen</a:t>
            </a:r>
          </a:p>
          <a:p>
            <a:pPr marL="0" indent="0">
              <a:buNone/>
            </a:pPr>
            <a:endParaRPr lang="nl-NL" dirty="0"/>
          </a:p>
          <a:p>
            <a:pPr marL="0" indent="0">
              <a:buNone/>
            </a:pPr>
            <a:r>
              <a:rPr lang="nl-NL" dirty="0"/>
              <a:t>00:30-00:35</a:t>
            </a:r>
          </a:p>
          <a:p>
            <a:pPr marL="0" indent="0">
              <a:buNone/>
            </a:pPr>
            <a:r>
              <a:rPr lang="nl-NL" dirty="0"/>
              <a:t>Samen aan tafel terugblikken op het gesprek van zojuist als jezelf. Wat is je opgevallen als het gaat om 'verantwoorde en waardengedreven inzet van Algoritmes en AI’?</a:t>
            </a:r>
          </a:p>
          <a:p>
            <a:pPr marL="0" indent="0">
              <a:buNone/>
            </a:pPr>
            <a:endParaRPr lang="nl-NL" dirty="0"/>
          </a:p>
          <a:p>
            <a:pPr marL="0" indent="0">
              <a:buNone/>
            </a:pPr>
            <a:r>
              <a:rPr lang="nl-NL" dirty="0"/>
              <a:t>00:35-00:45</a:t>
            </a:r>
          </a:p>
          <a:p>
            <a:pPr marL="0" indent="0">
              <a:buNone/>
            </a:pPr>
            <a:r>
              <a:rPr lang="nl-NL" dirty="0"/>
              <a:t>Plenaire terugkoppeling en afronding</a:t>
            </a:r>
          </a:p>
          <a:p>
            <a:endParaRPr lang="nl-NL" dirty="0"/>
          </a:p>
        </p:txBody>
      </p:sp>
    </p:spTree>
    <p:extLst>
      <p:ext uri="{BB962C8B-B14F-4D97-AF65-F5344CB8AC3E}">
        <p14:creationId xmlns:p14="http://schemas.microsoft.com/office/powerpoint/2010/main" val="2833914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25D342F-453A-DA18-BA3B-311EC2311F78}"/>
              </a:ext>
            </a:extLst>
          </p:cNvPr>
          <p:cNvSpPr>
            <a:spLocks noGrp="1"/>
          </p:cNvSpPr>
          <p:nvPr>
            <p:ph type="title"/>
          </p:nvPr>
        </p:nvSpPr>
        <p:spPr/>
        <p:txBody>
          <a:bodyPr/>
          <a:lstStyle/>
          <a:p>
            <a:r>
              <a:rPr lang="nl-NL" dirty="0"/>
              <a:t>De casus: </a:t>
            </a:r>
            <a:r>
              <a:rPr lang="nl-NL" b="1" dirty="0"/>
              <a:t>Chatten met de RVGP</a:t>
            </a:r>
            <a:endParaRPr lang="nl-NL" dirty="0"/>
          </a:p>
        </p:txBody>
      </p:sp>
      <p:sp>
        <p:nvSpPr>
          <p:cNvPr id="3" name="Tijdelijke aanduiding voor inhoud 2">
            <a:extLst>
              <a:ext uri="{FF2B5EF4-FFF2-40B4-BE49-F238E27FC236}">
                <a16:creationId xmlns:a16="http://schemas.microsoft.com/office/drawing/2014/main" id="{64E1AFC5-6605-3E78-5650-44B0A3DC0B00}"/>
              </a:ext>
            </a:extLst>
          </p:cNvPr>
          <p:cNvSpPr>
            <a:spLocks noGrp="1"/>
          </p:cNvSpPr>
          <p:nvPr>
            <p:ph idx="1"/>
          </p:nvPr>
        </p:nvSpPr>
        <p:spPr>
          <a:xfrm>
            <a:off x="838200" y="1566041"/>
            <a:ext cx="10515600" cy="4926834"/>
          </a:xfrm>
        </p:spPr>
        <p:txBody>
          <a:bodyPr>
            <a:noAutofit/>
          </a:bodyPr>
          <a:lstStyle/>
          <a:p>
            <a:r>
              <a:rPr lang="nl-NL" sz="2250" dirty="0"/>
              <a:t>Mensen hebben allerlei vragen over verharding. Praktische vragen over materialen en duurzaamheid, over wanneer ze kunnen volstaan met een melding en wanneer er een vergunning nodig is.</a:t>
            </a:r>
          </a:p>
          <a:p>
            <a:r>
              <a:rPr lang="nl-NL" sz="2250" dirty="0"/>
              <a:t>Ook GP-controleurs (of mensen die dat willen worden) hebben soms ondersteuning nodig.</a:t>
            </a:r>
          </a:p>
          <a:p>
            <a:r>
              <a:rPr lang="nl-NL" sz="2250" dirty="0"/>
              <a:t>De RVGP heeft een website waarop ze zo goed mogelijk alle voorkomende vragen van een antwoord voorzien, maar er is een groep mensen die gewoon graag een vraag willen voorleggen. </a:t>
            </a:r>
          </a:p>
          <a:p>
            <a:r>
              <a:rPr lang="nl-NL" sz="2250" dirty="0"/>
              <a:t>De RVGP wil dit graag faciliteren, maar een klantenservice met echte personen is hartstikke bewerkelijk. Daarom is de vraag ontstaan of er niet gewerkt kan worden met een virtuele klantenservice: een </a:t>
            </a:r>
            <a:r>
              <a:rPr lang="nl-NL" sz="2250" dirty="0" err="1"/>
              <a:t>chatbot</a:t>
            </a:r>
            <a:r>
              <a:rPr lang="nl-NL" sz="2250" dirty="0"/>
              <a:t> die 24/7 met mensen in gesprek kan gaan en de meeste vragen gewoon van een antwoord kan voorzien.</a:t>
            </a:r>
          </a:p>
          <a:p>
            <a:r>
              <a:rPr lang="nl-NL" sz="2250" dirty="0"/>
              <a:t>In deze oefening bespreken jullie als groep de inzet van een </a:t>
            </a:r>
            <a:r>
              <a:rPr lang="nl-NL" sz="2250" dirty="0" err="1"/>
              <a:t>chatbot</a:t>
            </a:r>
            <a:r>
              <a:rPr lang="nl-NL" sz="2250" dirty="0"/>
              <a:t> en wat hiervan de </a:t>
            </a:r>
            <a:r>
              <a:rPr lang="nl-NL" sz="2250" dirty="0" err="1"/>
              <a:t>voors</a:t>
            </a:r>
            <a:r>
              <a:rPr lang="nl-NL" sz="2250" dirty="0"/>
              <a:t> en tegens zijn.</a:t>
            </a:r>
          </a:p>
        </p:txBody>
      </p:sp>
    </p:spTree>
    <p:extLst>
      <p:ext uri="{BB962C8B-B14F-4D97-AF65-F5344CB8AC3E}">
        <p14:creationId xmlns:p14="http://schemas.microsoft.com/office/powerpoint/2010/main" val="3654567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30E553E-34A9-C1BA-7EAA-876F9CC78B41}"/>
              </a:ext>
            </a:extLst>
          </p:cNvPr>
          <p:cNvSpPr>
            <a:spLocks noGrp="1"/>
          </p:cNvSpPr>
          <p:nvPr>
            <p:ph type="title"/>
          </p:nvPr>
        </p:nvSpPr>
        <p:spPr>
          <a:xfrm>
            <a:off x="372185" y="254133"/>
            <a:ext cx="10836965" cy="1325563"/>
          </a:xfrm>
        </p:spPr>
        <p:txBody>
          <a:bodyPr/>
          <a:lstStyle/>
          <a:p>
            <a:r>
              <a:rPr lang="nl-NL" dirty="0"/>
              <a:t>De mogelijke rollen aan tafel:</a:t>
            </a:r>
          </a:p>
        </p:txBody>
      </p:sp>
      <p:sp>
        <p:nvSpPr>
          <p:cNvPr id="3" name="Tijdelijke aanduiding voor inhoud 2">
            <a:extLst>
              <a:ext uri="{FF2B5EF4-FFF2-40B4-BE49-F238E27FC236}">
                <a16:creationId xmlns:a16="http://schemas.microsoft.com/office/drawing/2014/main" id="{A0D1AC9D-98D2-2EA1-D8A8-B7662876C0EA}"/>
              </a:ext>
            </a:extLst>
          </p:cNvPr>
          <p:cNvSpPr>
            <a:spLocks noGrp="1"/>
          </p:cNvSpPr>
          <p:nvPr>
            <p:ph idx="1"/>
          </p:nvPr>
        </p:nvSpPr>
        <p:spPr>
          <a:xfrm>
            <a:off x="4723171" y="5071125"/>
            <a:ext cx="2745658" cy="1183046"/>
          </a:xfrm>
        </p:spPr>
        <p:txBody>
          <a:bodyPr anchor="ctr"/>
          <a:lstStyle/>
          <a:p>
            <a:pPr marL="0" indent="0" algn="ctr">
              <a:buNone/>
            </a:pPr>
            <a:r>
              <a:rPr lang="nl-NL" dirty="0"/>
              <a:t>Bestuurder</a:t>
            </a:r>
          </a:p>
        </p:txBody>
      </p:sp>
      <p:sp>
        <p:nvSpPr>
          <p:cNvPr id="4" name="Tijdelijke aanduiding voor inhoud 2">
            <a:extLst>
              <a:ext uri="{FF2B5EF4-FFF2-40B4-BE49-F238E27FC236}">
                <a16:creationId xmlns:a16="http://schemas.microsoft.com/office/drawing/2014/main" id="{8CD06E0B-FD79-4C47-308E-370C0D9FF663}"/>
              </a:ext>
            </a:extLst>
          </p:cNvPr>
          <p:cNvSpPr txBox="1">
            <a:spLocks/>
          </p:cNvSpPr>
          <p:nvPr/>
        </p:nvSpPr>
        <p:spPr>
          <a:xfrm>
            <a:off x="1910525" y="2196517"/>
            <a:ext cx="2745658" cy="118304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nl-NL" dirty="0"/>
              <a:t>Hoofd IT</a:t>
            </a:r>
          </a:p>
        </p:txBody>
      </p:sp>
      <p:sp>
        <p:nvSpPr>
          <p:cNvPr id="5" name="Tijdelijke aanduiding voor inhoud 2">
            <a:extLst>
              <a:ext uri="{FF2B5EF4-FFF2-40B4-BE49-F238E27FC236}">
                <a16:creationId xmlns:a16="http://schemas.microsoft.com/office/drawing/2014/main" id="{320219C5-6A0C-4328-2E19-0A93AB5C207B}"/>
              </a:ext>
            </a:extLst>
          </p:cNvPr>
          <p:cNvSpPr txBox="1">
            <a:spLocks/>
          </p:cNvSpPr>
          <p:nvPr/>
        </p:nvSpPr>
        <p:spPr>
          <a:xfrm>
            <a:off x="7332407" y="1954815"/>
            <a:ext cx="3596149" cy="118304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nl-NL" dirty="0"/>
              <a:t>Beleidsmedewerker</a:t>
            </a:r>
          </a:p>
        </p:txBody>
      </p:sp>
      <p:sp>
        <p:nvSpPr>
          <p:cNvPr id="6" name="Tijdelijke aanduiding voor inhoud 2">
            <a:extLst>
              <a:ext uri="{FF2B5EF4-FFF2-40B4-BE49-F238E27FC236}">
                <a16:creationId xmlns:a16="http://schemas.microsoft.com/office/drawing/2014/main" id="{B960DDAE-A0C1-2D35-2F61-FF9431F57412}"/>
              </a:ext>
            </a:extLst>
          </p:cNvPr>
          <p:cNvSpPr txBox="1">
            <a:spLocks/>
          </p:cNvSpPr>
          <p:nvPr/>
        </p:nvSpPr>
        <p:spPr>
          <a:xfrm>
            <a:off x="7945747" y="3124200"/>
            <a:ext cx="2745658" cy="118304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nl-NL" dirty="0"/>
              <a:t>Projectleider</a:t>
            </a:r>
          </a:p>
        </p:txBody>
      </p:sp>
      <p:sp>
        <p:nvSpPr>
          <p:cNvPr id="7" name="Tijdelijke aanduiding voor inhoud 2">
            <a:extLst>
              <a:ext uri="{FF2B5EF4-FFF2-40B4-BE49-F238E27FC236}">
                <a16:creationId xmlns:a16="http://schemas.microsoft.com/office/drawing/2014/main" id="{44FC001B-4E97-B063-6714-3A0366639B5A}"/>
              </a:ext>
            </a:extLst>
          </p:cNvPr>
          <p:cNvSpPr txBox="1">
            <a:spLocks/>
          </p:cNvSpPr>
          <p:nvPr/>
        </p:nvSpPr>
        <p:spPr>
          <a:xfrm>
            <a:off x="4586749" y="1464791"/>
            <a:ext cx="2745658" cy="118304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nl-NL" dirty="0"/>
              <a:t>Data </a:t>
            </a:r>
            <a:r>
              <a:rPr lang="nl-NL" dirty="0" err="1"/>
              <a:t>Scientist</a:t>
            </a:r>
            <a:endParaRPr lang="nl-NL" dirty="0"/>
          </a:p>
        </p:txBody>
      </p:sp>
      <p:sp>
        <p:nvSpPr>
          <p:cNvPr id="8" name="Tijdelijke aanduiding voor inhoud 2">
            <a:extLst>
              <a:ext uri="{FF2B5EF4-FFF2-40B4-BE49-F238E27FC236}">
                <a16:creationId xmlns:a16="http://schemas.microsoft.com/office/drawing/2014/main" id="{35E7BF4C-8867-31B5-5610-5FF3D4514FF0}"/>
              </a:ext>
            </a:extLst>
          </p:cNvPr>
          <p:cNvSpPr txBox="1">
            <a:spLocks/>
          </p:cNvSpPr>
          <p:nvPr/>
        </p:nvSpPr>
        <p:spPr>
          <a:xfrm>
            <a:off x="1331043" y="3391216"/>
            <a:ext cx="2745658" cy="118304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nl-NL" dirty="0"/>
              <a:t>Privacy </a:t>
            </a:r>
            <a:r>
              <a:rPr lang="nl-NL" dirty="0" err="1"/>
              <a:t>Officer</a:t>
            </a:r>
            <a:endParaRPr lang="nl-NL" dirty="0"/>
          </a:p>
        </p:txBody>
      </p:sp>
      <p:sp>
        <p:nvSpPr>
          <p:cNvPr id="9" name="Tijdelijke aanduiding voor inhoud 2">
            <a:extLst>
              <a:ext uri="{FF2B5EF4-FFF2-40B4-BE49-F238E27FC236}">
                <a16:creationId xmlns:a16="http://schemas.microsoft.com/office/drawing/2014/main" id="{57A13169-6E47-1F70-3CEF-6C49485B9CE1}"/>
              </a:ext>
            </a:extLst>
          </p:cNvPr>
          <p:cNvSpPr txBox="1">
            <a:spLocks/>
          </p:cNvSpPr>
          <p:nvPr/>
        </p:nvSpPr>
        <p:spPr>
          <a:xfrm>
            <a:off x="1838646" y="4764157"/>
            <a:ext cx="2745658" cy="118304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nl-NL" dirty="0"/>
              <a:t>Inkoper</a:t>
            </a:r>
          </a:p>
        </p:txBody>
      </p:sp>
      <p:pic>
        <p:nvPicPr>
          <p:cNvPr id="11" name="Graphic 10" descr="Vergadering silhouet">
            <a:extLst>
              <a:ext uri="{FF2B5EF4-FFF2-40B4-BE49-F238E27FC236}">
                <a16:creationId xmlns:a16="http://schemas.microsoft.com/office/drawing/2014/main" id="{9AEBD405-8883-143C-45F5-E54C0836C00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18933" y="2051830"/>
            <a:ext cx="3131574" cy="3131574"/>
          </a:xfrm>
          <a:prstGeom prst="rect">
            <a:avLst/>
          </a:prstGeom>
        </p:spPr>
      </p:pic>
      <p:sp>
        <p:nvSpPr>
          <p:cNvPr id="10" name="Tijdelijke aanduiding voor inhoud 2">
            <a:extLst>
              <a:ext uri="{FF2B5EF4-FFF2-40B4-BE49-F238E27FC236}">
                <a16:creationId xmlns:a16="http://schemas.microsoft.com/office/drawing/2014/main" id="{39FF6E48-1DC3-8E7C-0A34-C444382504CF}"/>
              </a:ext>
            </a:extLst>
          </p:cNvPr>
          <p:cNvSpPr txBox="1">
            <a:spLocks/>
          </p:cNvSpPr>
          <p:nvPr/>
        </p:nvSpPr>
        <p:spPr>
          <a:xfrm>
            <a:off x="7468829" y="4522164"/>
            <a:ext cx="3999884" cy="118304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nl-NL" dirty="0"/>
              <a:t>Communicatieadviseur</a:t>
            </a:r>
          </a:p>
        </p:txBody>
      </p:sp>
    </p:spTree>
    <p:extLst>
      <p:ext uri="{BB962C8B-B14F-4D97-AF65-F5344CB8AC3E}">
        <p14:creationId xmlns:p14="http://schemas.microsoft.com/office/powerpoint/2010/main" val="147781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31A097F-BA36-E3E6-CA30-5A9FE25E3A8E}"/>
              </a:ext>
            </a:extLst>
          </p:cNvPr>
          <p:cNvSpPr>
            <a:spLocks noGrp="1"/>
          </p:cNvSpPr>
          <p:nvPr>
            <p:ph type="title"/>
          </p:nvPr>
        </p:nvSpPr>
        <p:spPr/>
        <p:txBody>
          <a:bodyPr/>
          <a:lstStyle/>
          <a:p>
            <a:r>
              <a:rPr lang="nl-NL" dirty="0"/>
              <a:t>Bestuurder bij de RVGP</a:t>
            </a:r>
          </a:p>
        </p:txBody>
      </p:sp>
      <p:sp>
        <p:nvSpPr>
          <p:cNvPr id="3" name="Tijdelijke aanduiding voor inhoud 2">
            <a:extLst>
              <a:ext uri="{FF2B5EF4-FFF2-40B4-BE49-F238E27FC236}">
                <a16:creationId xmlns:a16="http://schemas.microsoft.com/office/drawing/2014/main" id="{BCD9F66F-79FA-0438-3FB1-E110624C348C}"/>
              </a:ext>
            </a:extLst>
          </p:cNvPr>
          <p:cNvSpPr>
            <a:spLocks noGrp="1"/>
          </p:cNvSpPr>
          <p:nvPr>
            <p:ph idx="1"/>
          </p:nvPr>
        </p:nvSpPr>
        <p:spPr/>
        <p:txBody>
          <a:bodyPr/>
          <a:lstStyle/>
          <a:p>
            <a:pPr marL="0" indent="0">
              <a:buNone/>
            </a:pPr>
            <a:r>
              <a:rPr lang="nl-NL" dirty="0"/>
              <a:t>Je zit met je team aan tafel en jullie voeren een gesprek over het mogelijk inzetten van een </a:t>
            </a:r>
            <a:r>
              <a:rPr lang="nl-NL" dirty="0" err="1"/>
              <a:t>chatbot</a:t>
            </a:r>
            <a:r>
              <a:rPr lang="nl-NL" dirty="0"/>
              <a:t>. </a:t>
            </a:r>
          </a:p>
          <a:p>
            <a:pPr marL="0" indent="0">
              <a:buNone/>
            </a:pPr>
            <a:endParaRPr lang="nl-NL" dirty="0"/>
          </a:p>
          <a:p>
            <a:pPr marL="0" indent="0">
              <a:buNone/>
            </a:pPr>
            <a:r>
              <a:rPr lang="nl-NL" dirty="0"/>
              <a:t>Jij wilt geadviseerd worden door je team. </a:t>
            </a:r>
          </a:p>
          <a:p>
            <a:pPr marL="0" indent="0">
              <a:buNone/>
            </a:pPr>
            <a:endParaRPr lang="nl-NL" dirty="0"/>
          </a:p>
          <a:p>
            <a:pPr marL="0" indent="0">
              <a:buNone/>
            </a:pPr>
            <a:r>
              <a:rPr lang="nl-NL" dirty="0"/>
              <a:t>Je nodigt de teamleden uit om hun vragen, zorgen en dilemma's in het gesprek te brengen.</a:t>
            </a:r>
          </a:p>
          <a:p>
            <a:pPr marL="0" indent="0">
              <a:buNone/>
            </a:pPr>
            <a:endParaRPr lang="nl-NL" dirty="0"/>
          </a:p>
        </p:txBody>
      </p:sp>
    </p:spTree>
    <p:extLst>
      <p:ext uri="{BB962C8B-B14F-4D97-AF65-F5344CB8AC3E}">
        <p14:creationId xmlns:p14="http://schemas.microsoft.com/office/powerpoint/2010/main" val="2585537932"/>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765</TotalTime>
  <Words>1716</Words>
  <Application>Microsoft Macintosh PowerPoint</Application>
  <PresentationFormat>Breedbeeld</PresentationFormat>
  <Paragraphs>127</Paragraphs>
  <Slides>19</Slides>
  <Notes>0</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19</vt:i4>
      </vt:variant>
    </vt:vector>
  </HeadingPairs>
  <TitlesOfParts>
    <vt:vector size="24" baseType="lpstr">
      <vt:lpstr>Meiryo</vt:lpstr>
      <vt:lpstr>Aptos</vt:lpstr>
      <vt:lpstr>Aptos Display</vt:lpstr>
      <vt:lpstr>Arial</vt:lpstr>
      <vt:lpstr>Kantoorthema</vt:lpstr>
      <vt:lpstr>PowerPoint-presentatie</vt:lpstr>
      <vt:lpstr>PowerPoint-presentatie</vt:lpstr>
      <vt:lpstr>PowerPoint-presentatie</vt:lpstr>
      <vt:lpstr>PowerPoint-presentatie</vt:lpstr>
      <vt:lpstr>PowerPoint-presentatie</vt:lpstr>
      <vt:lpstr>Programma/draaiboek</vt:lpstr>
      <vt:lpstr>De casus: Chatten met de RVGP</vt:lpstr>
      <vt:lpstr>De mogelijke rollen aan tafel:</vt:lpstr>
      <vt:lpstr>Bestuurder bij de RVGP</vt:lpstr>
      <vt:lpstr>Hoofd IT bij de RVGP</vt:lpstr>
      <vt:lpstr>Beleidsmedewerker bij de RVGP</vt:lpstr>
      <vt:lpstr>Projectleider bij de RVGP</vt:lpstr>
      <vt:lpstr>Data Scientist bij de RVGP</vt:lpstr>
      <vt:lpstr>Privacy Officer bij de RVGP</vt:lpstr>
      <vt:lpstr>Inkoper bij de RVGP</vt:lpstr>
      <vt:lpstr>Communicatieadviseur bij de RVGP</vt:lpstr>
      <vt:lpstr>Casus: Inkomensafhankelijke TegelTax</vt:lpstr>
      <vt:lpstr>Casus: Proactieve kwijtschelding TegelTax</vt:lpstr>
      <vt:lpstr>Casus: Datagedreven GebaandePaden-controles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Haitske van de Linde</dc:creator>
  <cp:lastModifiedBy>Haitske van de Linde</cp:lastModifiedBy>
  <cp:revision>4</cp:revision>
  <dcterms:created xsi:type="dcterms:W3CDTF">2024-08-29T07:36:41Z</dcterms:created>
  <dcterms:modified xsi:type="dcterms:W3CDTF">2024-09-10T07:51:21Z</dcterms:modified>
</cp:coreProperties>
</file>

<file path=docProps/thumbnail.jpeg>
</file>